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5" r:id="rId3"/>
    <p:sldId id="287" r:id="rId4"/>
    <p:sldId id="293" r:id="rId5"/>
    <p:sldId id="294" r:id="rId6"/>
    <p:sldId id="307" r:id="rId7"/>
    <p:sldId id="285" r:id="rId8"/>
    <p:sldId id="286" r:id="rId9"/>
    <p:sldId id="283" r:id="rId10"/>
    <p:sldId id="284" r:id="rId11"/>
    <p:sldId id="288" r:id="rId12"/>
    <p:sldId id="302" r:id="rId13"/>
    <p:sldId id="306" r:id="rId14"/>
    <p:sldId id="301" r:id="rId15"/>
    <p:sldId id="304" r:id="rId16"/>
    <p:sldId id="303" r:id="rId17"/>
    <p:sldId id="290" r:id="rId18"/>
    <p:sldId id="291" r:id="rId19"/>
    <p:sldId id="292" r:id="rId20"/>
    <p:sldId id="298" r:id="rId21"/>
    <p:sldId id="296" r:id="rId22"/>
    <p:sldId id="300" r:id="rId23"/>
    <p:sldId id="297" r:id="rId24"/>
    <p:sldId id="279" r:id="rId2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AEE5"/>
    <a:srgbClr val="8A1F5A"/>
    <a:srgbClr val="CA4F24"/>
    <a:srgbClr val="4470B4"/>
    <a:srgbClr val="CB4F88"/>
    <a:srgbClr val="3C7486"/>
    <a:srgbClr val="EDC62B"/>
    <a:srgbClr val="98C222"/>
    <a:srgbClr val="159961"/>
    <a:srgbClr val="79B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9996E-2829-48FB-9ECB-80F90C936308}" type="datetimeFigureOut">
              <a:rPr lang="fr-FR" altLang="fr-FR"/>
              <a:pPr>
                <a:defRPr/>
              </a:pPr>
              <a:t>11/11/2020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CAB391-EC00-4C8B-9D7F-92A29684C8A8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589986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2C9EA3-4F78-43C0-90CD-2B999B5B87C1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62321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08B41E-5316-45B2-8AF5-6044F5F7838D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val="1184512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E32F0A-EEEA-439E-A2B1-D8DECB0C4D61}" type="slidenum">
              <a:rPr lang="fr-FR" altLang="fr-FR" smtClean="0"/>
              <a:pPr>
                <a:spcBef>
                  <a:spcPct val="0"/>
                </a:spcBef>
              </a:pPr>
              <a:t>24</a:t>
            </a:fld>
            <a:endParaRPr lang="fr-FR" altLang="fr-F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val="195934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003399"/>
                </a:solidFill>
                <a:latin typeface="Montserrat Hairline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003399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87334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Roberto Caso - Open Data -2020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302E-BFCB-488D-9731-09A7B27D5ACA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7627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Roberto Caso - Open Data -2020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568B-BE23-484B-83C5-6DF82D75B40E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841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l-GR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Roberto Caso - Open Data -2020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D2910-0DA3-4F78-8A0A-3F708262B137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033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Roberto Caso - Open Data -2020</a:t>
            </a:r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D874-1D12-4266-AC61-25165E28243F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7409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Roberto Caso - Open Data -2020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C2E5-3152-45B5-AE4E-CB4ACF05EC40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285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Roberto Caso - Open Data -2020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C9DF-D696-4B6E-A0AD-4DD47AE6FD83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4366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3001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2"/>
          </a:xfrm>
        </p:spPr>
        <p:txBody>
          <a:bodyPr anchor="t"/>
          <a:lstStyle>
            <a:lvl1pPr algn="l">
              <a:defRPr sz="3000" b="1" cap="all" baseline="0">
                <a:solidFill>
                  <a:srgbClr val="003399"/>
                </a:solidFill>
                <a:latin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3613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7465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29645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4599" y="2288293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5489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7712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67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316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07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1704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59929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bertocaso.it/" TargetMode="External"/><Relationship Id="rId2" Type="http://schemas.openxmlformats.org/officeDocument/2006/relationships/hyperlink" Target="https://aisa.sp.unipi.it/chi-siam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creating.eu/" TargetMode="External"/><Relationship Id="rId4" Type="http://schemas.openxmlformats.org/officeDocument/2006/relationships/hyperlink" Target="http://lawtech.jus.unitn.it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 l="-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8;p8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6562550" y="246762"/>
            <a:ext cx="2460826" cy="11987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2051720" y="4437112"/>
            <a:ext cx="5256584" cy="903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it-IT" sz="3200" b="1" dirty="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odeon</a:t>
            </a:r>
          </a:p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b="1" dirty="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Open Data </a:t>
            </a:r>
            <a:r>
              <a:rPr lang="it-IT" b="1" dirty="0" err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it-IT" b="1" dirty="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b="1" dirty="0" err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European</a:t>
            </a:r>
            <a:r>
              <a:rPr lang="it-IT" b="1" dirty="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 Open </a:t>
            </a:r>
            <a:r>
              <a:rPr lang="it-IT" b="1" dirty="0" err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iNnovation</a:t>
            </a:r>
            <a:endParaRPr lang="it-IT" b="1" i="1" dirty="0"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A0893B-ED25-DF4A-A146-4BDC56888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t-IT" dirty="0"/>
              <a:t>2. Open data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7BFAC5-8ED9-F844-82D7-1E2A120A7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464497"/>
          </a:xfrm>
        </p:spPr>
        <p:txBody>
          <a:bodyPr/>
          <a:lstStyle/>
          <a:p>
            <a:r>
              <a:rPr lang="it-IT" sz="2400" dirty="0"/>
              <a:t>[Pascuzzi, 2020; Open Knowledge </a:t>
            </a:r>
            <a:r>
              <a:rPr lang="it-IT" sz="2400" dirty="0" err="1"/>
              <a:t>Foudation</a:t>
            </a:r>
            <a:r>
              <a:rPr lang="it-IT" sz="2400" dirty="0"/>
              <a:t>]: «Un contenuto (o un dato) è definibile aperto se chiunque è in grado di utilizzarlo, riutilizzarlo, e redistribuirlo con la limitazione, al massimo, della richiesta di attribuzione e condivisione allo stesso modo» </a:t>
            </a:r>
          </a:p>
          <a:p>
            <a:r>
              <a:rPr lang="it-IT" sz="2400" dirty="0"/>
              <a:t>Dir. 2019/1024/UE: </a:t>
            </a:r>
            <a:r>
              <a:rPr lang="it-IT" sz="2400" dirty="0" err="1"/>
              <a:t>cons</a:t>
            </a:r>
            <a:r>
              <a:rPr lang="it-IT" sz="2400" dirty="0"/>
              <a:t>. 16 «Il concetto di apertura dei dati si intende generalmente riferito a dati in formati aperti che possono essere utilizzati, riutilizzati e condivisi liberamente da chiunque e per qualsiasi </a:t>
            </a:r>
            <a:r>
              <a:rPr lang="it-IT" sz="2400" dirty="0" err="1"/>
              <a:t>finalita</a:t>
            </a:r>
            <a:r>
              <a:rPr lang="it-IT" sz="2400" dirty="0"/>
              <a:t>̀».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02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9560CF-21E2-8F4F-B9E4-7E0D65833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Molte normative, poco coordinamento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35364A-8A11-ED42-8576-49DC8095B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Ad esempio:</a:t>
            </a:r>
          </a:p>
          <a:p>
            <a:r>
              <a:rPr lang="it-IT" dirty="0"/>
              <a:t>Public </a:t>
            </a:r>
            <a:r>
              <a:rPr lang="it-IT" dirty="0" err="1"/>
              <a:t>sector</a:t>
            </a:r>
            <a:r>
              <a:rPr lang="it-IT" dirty="0"/>
              <a:t> information (CAD)</a:t>
            </a:r>
          </a:p>
          <a:p>
            <a:r>
              <a:rPr lang="it-IT" dirty="0"/>
              <a:t>Privacy e protezione dei dati personali (GDPR; codice privacy)</a:t>
            </a:r>
          </a:p>
          <a:p>
            <a:r>
              <a:rPr lang="it-IT" dirty="0"/>
              <a:t>Proprietà intellettuale e segreto industriale</a:t>
            </a:r>
          </a:p>
          <a:p>
            <a:r>
              <a:rPr lang="it-IT" dirty="0"/>
              <a:t>Diritto dei contratti</a:t>
            </a:r>
          </a:p>
          <a:p>
            <a:r>
              <a:rPr lang="it-IT" dirty="0"/>
              <a:t>Diritto della concorrenza (antitrust)</a:t>
            </a:r>
          </a:p>
        </p:txBody>
      </p:sp>
    </p:spTree>
    <p:extLst>
      <p:ext uri="{BB962C8B-B14F-4D97-AF65-F5344CB8AC3E}">
        <p14:creationId xmlns:p14="http://schemas.microsoft.com/office/powerpoint/2010/main" val="1877251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B8C2AD-ED43-BE47-9DE1-5C6D5EC6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Public </a:t>
            </a:r>
            <a:r>
              <a:rPr lang="it-IT" dirty="0" err="1"/>
              <a:t>sector</a:t>
            </a:r>
            <a:r>
              <a:rPr lang="it-IT" dirty="0"/>
              <a:t> information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3D3480-38F4-AD43-B7B8-9B19164C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Direttiva 2019/1024/UE, apertura dei dati e riutilizzo delle informazioni del settore pubblico (rifusione precedenti dir. 2003/98/CE e dir. 2013/37/UE)</a:t>
            </a:r>
          </a:p>
          <a:p>
            <a:r>
              <a:rPr lang="it-IT" dirty="0"/>
              <a:t>Resa necessaria per le barriere ancora </a:t>
            </a:r>
            <a:r>
              <a:rPr lang="it-IT" dirty="0" err="1"/>
              <a:t>esistonti</a:t>
            </a:r>
            <a:r>
              <a:rPr lang="it-IT" dirty="0"/>
              <a:t> e per i progressi tecnologici in materia di analisi, sfruttamento ed elaborazione dei dati (machine </a:t>
            </a:r>
            <a:r>
              <a:rPr lang="it-IT" dirty="0" err="1"/>
              <a:t>learning</a:t>
            </a:r>
            <a:r>
              <a:rPr lang="it-IT" dirty="0"/>
              <a:t>, intelligenza artificiale, Internet of </a:t>
            </a:r>
            <a:r>
              <a:rPr lang="it-IT" dirty="0" err="1"/>
              <a:t>Things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186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8FD6D0-E42F-F64C-8641-0ADEC839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Open Data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02CC45-2BF9-DB45-9A5C-EDECCA86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Culturali</a:t>
            </a:r>
          </a:p>
          <a:p>
            <a:r>
              <a:rPr lang="it-IT" dirty="0"/>
              <a:t>Finanziari</a:t>
            </a:r>
          </a:p>
          <a:p>
            <a:r>
              <a:rPr lang="it-IT" dirty="0"/>
              <a:t>Ambientali</a:t>
            </a:r>
          </a:p>
          <a:p>
            <a:r>
              <a:rPr lang="it-IT" dirty="0"/>
              <a:t>Scientifici (della ricerca scientifica)</a:t>
            </a:r>
          </a:p>
          <a:p>
            <a:r>
              <a:rPr lang="it-IT" dirty="0"/>
              <a:t>Mobilità</a:t>
            </a:r>
          </a:p>
          <a:p>
            <a:r>
              <a:rPr lang="it-IT" dirty="0"/>
              <a:t>Ecc.</a:t>
            </a:r>
          </a:p>
        </p:txBody>
      </p:sp>
    </p:spTree>
    <p:extLst>
      <p:ext uri="{BB962C8B-B14F-4D97-AF65-F5344CB8AC3E}">
        <p14:creationId xmlns:p14="http://schemas.microsoft.com/office/powerpoint/2010/main" val="4093241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D71DA5-4C21-FC49-8F8D-702EFB155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CAD (</a:t>
            </a:r>
            <a:r>
              <a:rPr lang="it-IT" dirty="0" err="1"/>
              <a:t>D.Lgs.</a:t>
            </a:r>
            <a:r>
              <a:rPr lang="it-IT" dirty="0"/>
              <a:t> 82/2005), art. 1, c. 1, </a:t>
            </a:r>
            <a:r>
              <a:rPr lang="it-IT" dirty="0" err="1"/>
              <a:t>lett</a:t>
            </a:r>
            <a:r>
              <a:rPr lang="it-IT" dirty="0"/>
              <a:t>. L-ter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281217-5862-4C47-9BA1-E31EF3CC2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Disponibili secondo licenza o normativa per utilizzo, anche a scopi commerciali, in formato disaggregato</a:t>
            </a:r>
          </a:p>
          <a:p>
            <a:r>
              <a:rPr lang="it-IT" dirty="0"/>
              <a:t>Accessibili attraverso </a:t>
            </a:r>
            <a:r>
              <a:rPr lang="it-IT" dirty="0" err="1"/>
              <a:t>ICTs</a:t>
            </a:r>
            <a:r>
              <a:rPr lang="it-IT" dirty="0"/>
              <a:t>; adatti all’utilizzo automatico e provvisti di metadati</a:t>
            </a:r>
          </a:p>
          <a:p>
            <a:r>
              <a:rPr lang="it-IT" dirty="0"/>
              <a:t>Disponibili gratuitamente o ai costi marginali per riproduzione e divulgazione</a:t>
            </a:r>
          </a:p>
        </p:txBody>
      </p:sp>
    </p:spTree>
    <p:extLst>
      <p:ext uri="{BB962C8B-B14F-4D97-AF65-F5344CB8AC3E}">
        <p14:creationId xmlns:p14="http://schemas.microsoft.com/office/powerpoint/2010/main" val="1668080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027A87-7D6D-4B45-A391-1713F83F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CAD (</a:t>
            </a:r>
            <a:r>
              <a:rPr lang="it-IT" dirty="0" err="1"/>
              <a:t>D.Lgs.</a:t>
            </a:r>
            <a:r>
              <a:rPr lang="it-IT" dirty="0"/>
              <a:t> 82/2005)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10ED08-DE09-5948-A4D1-5EF57BB27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Riutilizzo da parte di persone fisiche o giuridiche per fini commerciali o non commerciali</a:t>
            </a:r>
          </a:p>
          <a:p>
            <a:r>
              <a:rPr lang="it-IT" sz="2400" dirty="0"/>
              <a:t>Titolarità spetta all’amministrazione che ha originariamente formato il documento (dato)</a:t>
            </a:r>
          </a:p>
          <a:p>
            <a:r>
              <a:rPr lang="it-IT" sz="2400" dirty="0"/>
              <a:t>Il titolare dei diritti può concedere mediante licenza (contratto o altro strumento negoziale) redatto, ove possibile, in forma elettronica, nel quale sono definite le modalità di riutilizzo dei documenti delle pubbliche amministrazioni o degli organismi di diritto pubblico</a:t>
            </a:r>
          </a:p>
        </p:txBody>
      </p:sp>
    </p:spTree>
    <p:extLst>
      <p:ext uri="{BB962C8B-B14F-4D97-AF65-F5344CB8AC3E}">
        <p14:creationId xmlns:p14="http://schemas.microsoft.com/office/powerpoint/2010/main" val="2466688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E1F0B2-A942-614E-88EE-CB4F9CAC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Governo italiano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31860-230B-EC42-A80B-584698B25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Portale «</a:t>
            </a:r>
            <a:r>
              <a:rPr lang="it-IT" dirty="0" err="1"/>
              <a:t>dati.gov.it</a:t>
            </a:r>
            <a:r>
              <a:rPr lang="it-IT" dirty="0"/>
              <a:t>»</a:t>
            </a:r>
          </a:p>
          <a:p>
            <a:r>
              <a:rPr lang="it-IT" dirty="0"/>
              <a:t>Agenzia per l’Italia digitale</a:t>
            </a:r>
          </a:p>
          <a:p>
            <a:r>
              <a:rPr lang="it-IT" dirty="0"/>
              <a:t>Piattaforma Digitale Nazionale Dati (progetto)</a:t>
            </a:r>
          </a:p>
        </p:txBody>
      </p:sp>
    </p:spTree>
    <p:extLst>
      <p:ext uri="{BB962C8B-B14F-4D97-AF65-F5344CB8AC3E}">
        <p14:creationId xmlns:p14="http://schemas.microsoft.com/office/powerpoint/2010/main" val="164446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4663B-C7E6-524B-958F-D66B32884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2. </a:t>
            </a:r>
            <a:r>
              <a:rPr lang="it-IT" sz="2800" dirty="0" err="1"/>
              <a:t>Closed</a:t>
            </a:r>
            <a:r>
              <a:rPr lang="it-IT" sz="2800" dirty="0"/>
              <a:t> data. Proprietà intellettuale (ad es. diritto sui generis banche dati)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C9DFB8-9655-3847-BEC3-A5228DDE7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Art. 7 dir. 96/9/CE protezione giuridica banche dati; art. 64-quinquies l. 633/41 autore</a:t>
            </a:r>
          </a:p>
          <a:p>
            <a:r>
              <a:rPr lang="it-IT" dirty="0"/>
              <a:t>Il diritto esclusivo di vietare l’estrazione e/o il reimpiego di una banca dati o di una parte sostanziale di una banca dati</a:t>
            </a:r>
          </a:p>
        </p:txBody>
      </p:sp>
    </p:spTree>
    <p:extLst>
      <p:ext uri="{BB962C8B-B14F-4D97-AF65-F5344CB8AC3E}">
        <p14:creationId xmlns:p14="http://schemas.microsoft.com/office/powerpoint/2010/main" val="2606074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BBCE47-477F-EC4B-A74E-8CBCB15C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2. </a:t>
            </a:r>
            <a:r>
              <a:rPr lang="it-IT" sz="2800" dirty="0" err="1"/>
              <a:t>Closed</a:t>
            </a:r>
            <a:r>
              <a:rPr lang="it-IT" sz="2800" dirty="0"/>
              <a:t> data. Privacy e protezione dei dati personali (GDPR, codice privacy)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1CF077-AC13-D741-B6E6-979A02E79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La tutela preventiva</a:t>
            </a:r>
          </a:p>
          <a:p>
            <a:r>
              <a:rPr lang="it-IT" sz="2400" dirty="0"/>
              <a:t>Disciplina del trattamento: doveri del titolare e diritti dell’interessato</a:t>
            </a:r>
          </a:p>
          <a:p>
            <a:r>
              <a:rPr lang="it-IT" sz="2400" dirty="0"/>
              <a:t>Misure di sicurezza</a:t>
            </a:r>
          </a:p>
          <a:p>
            <a:r>
              <a:rPr lang="it-IT" sz="2400" dirty="0"/>
              <a:t>Privacy by design</a:t>
            </a:r>
          </a:p>
          <a:p>
            <a:r>
              <a:rPr lang="it-IT" sz="2400" dirty="0"/>
              <a:t>Divieto di decisioni automatizzate</a:t>
            </a:r>
          </a:p>
          <a:p>
            <a:r>
              <a:rPr lang="it-IT" sz="2400" dirty="0"/>
              <a:t>Trasferimento dei dati verso paesi terzi e organizzazioni internazionali</a:t>
            </a:r>
          </a:p>
          <a:p>
            <a:r>
              <a:rPr lang="it-IT" sz="2400" dirty="0"/>
              <a:t>Autorità di controllo</a:t>
            </a:r>
          </a:p>
        </p:txBody>
      </p:sp>
    </p:spTree>
    <p:extLst>
      <p:ext uri="{BB962C8B-B14F-4D97-AF65-F5344CB8AC3E}">
        <p14:creationId xmlns:p14="http://schemas.microsoft.com/office/powerpoint/2010/main" val="416626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657B53-712A-DB4B-B0E4-FB4B23213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I dati aperti della ricerca scientifica (open </a:t>
            </a:r>
            <a:r>
              <a:rPr lang="it-IT" dirty="0" err="1"/>
              <a:t>research</a:t>
            </a:r>
            <a:r>
              <a:rPr lang="it-IT" dirty="0"/>
              <a:t> data)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82F99-3B9E-3542-AD0D-0F8C29724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Art. 5 dir. 2019/1024/UE: rendere i dati della ricerca finanziata con fondi pubblici apertamente disponibili («politiche di accesso aperto») secondo il principio dell'apertura per impostazione predefinita e compatibili con i principi FAIR reperibili, accessibili, interoperabili e riutilizzabili. In </a:t>
            </a:r>
            <a:r>
              <a:rPr lang="it-IT" sz="2000" dirty="0" err="1"/>
              <a:t>conformita</a:t>
            </a:r>
            <a:r>
              <a:rPr lang="it-IT" sz="2000" dirty="0"/>
              <a:t>̀ del principio «il </a:t>
            </a:r>
            <a:r>
              <a:rPr lang="it-IT" sz="2000" dirty="0" err="1"/>
              <a:t>piu</a:t>
            </a:r>
            <a:r>
              <a:rPr lang="it-IT" sz="2000" dirty="0"/>
              <a:t>̀ aperto possibile, chiuso il tanto necessario». </a:t>
            </a:r>
          </a:p>
          <a:p>
            <a:r>
              <a:rPr lang="it-IT" sz="2000" dirty="0"/>
              <a:t>Siamo ancora all’inizio (soprattutto in Italia)</a:t>
            </a:r>
          </a:p>
          <a:p>
            <a:r>
              <a:rPr lang="it-IT" sz="2000" dirty="0"/>
              <a:t>Mancano infrastrutture, mancano normative, mancano politiche, manca formazione</a:t>
            </a:r>
          </a:p>
          <a:p>
            <a:r>
              <a:rPr lang="it-IT" sz="2000" dirty="0"/>
              <a:t>La pandemia da Covid-19 può rappresentare una spinta?</a:t>
            </a:r>
          </a:p>
        </p:txBody>
      </p:sp>
    </p:spTree>
    <p:extLst>
      <p:ext uri="{BB962C8B-B14F-4D97-AF65-F5344CB8AC3E}">
        <p14:creationId xmlns:p14="http://schemas.microsoft.com/office/powerpoint/2010/main" val="373162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0A81113-2A74-C347-8AD8-778856BD6A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6000" dirty="0"/>
              <a:t>Open Data: la visione legale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8D7CEEC3-A368-3342-A06F-5CAD2C44F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Roberto Caso</a:t>
            </a:r>
          </a:p>
          <a:p>
            <a:r>
              <a:rPr lang="it-IT" dirty="0"/>
              <a:t>Università di Trento</a:t>
            </a:r>
          </a:p>
        </p:txBody>
      </p:sp>
    </p:spTree>
    <p:extLst>
      <p:ext uri="{BB962C8B-B14F-4D97-AF65-F5344CB8AC3E}">
        <p14:creationId xmlns:p14="http://schemas.microsoft.com/office/powerpoint/2010/main" val="3773716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3F00E-2D6E-9F4E-8E5E-D67D7864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I dati aperti del patrimonio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CE3D3C-E23D-7649-BD13-BDBC211C8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Galeries Libraries Archives </a:t>
            </a:r>
            <a:r>
              <a:rPr lang="it-IT" sz="2000" dirty="0" err="1"/>
              <a:t>Museums</a:t>
            </a:r>
            <a:r>
              <a:rPr lang="it-IT" sz="2000" dirty="0"/>
              <a:t> (GLAM)</a:t>
            </a:r>
          </a:p>
          <a:p>
            <a:r>
              <a:rPr lang="it-IT" sz="2000" dirty="0"/>
              <a:t>Forze e interessi che remano contro</a:t>
            </a:r>
          </a:p>
          <a:p>
            <a:r>
              <a:rPr lang="it-IT" sz="2000" dirty="0"/>
              <a:t>Dir. 2019/1024/UE, </a:t>
            </a:r>
            <a:r>
              <a:rPr lang="it-IT" sz="2000" dirty="0" err="1"/>
              <a:t>cons</a:t>
            </a:r>
            <a:r>
              <a:rPr lang="it-IT" sz="2000" dirty="0"/>
              <a:t>. 65: «Le biblioteche, comprese le biblioteche universitarie, i musei e gli archivi detengono una notevole </a:t>
            </a:r>
            <a:r>
              <a:rPr lang="it-IT" sz="2000" dirty="0" err="1"/>
              <a:t>quantita</a:t>
            </a:r>
            <a:r>
              <a:rPr lang="it-IT" sz="2000" dirty="0"/>
              <a:t>̀ di preziose risorse di informazione del settore pubblico, in particolare dal momento che i progetti di digitalizzazione hanno moltiplicato la </a:t>
            </a:r>
            <a:r>
              <a:rPr lang="it-IT" sz="2000" dirty="0" err="1"/>
              <a:t>quantita</a:t>
            </a:r>
            <a:r>
              <a:rPr lang="it-IT" sz="2000" dirty="0"/>
              <a:t>̀ di materiale digitale di dominio pubblico. Tali raccolte del patrimonio culturale e i relativi metadati possono costituire una base per i prodotti e servizi a contenuto digitale e hanno un enorme potenziale per il riutilizzo innovativo in settori quali la formazione e il turismo».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5813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98850-C64F-1D47-A88D-3084F9EF3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it-IT" dirty="0"/>
              <a:t>Bibliografia essenziale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F1E2C6-3840-AB40-BEB0-0ECDDDFF3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752529"/>
          </a:xfrm>
        </p:spPr>
        <p:txBody>
          <a:bodyPr/>
          <a:lstStyle/>
          <a:p>
            <a:r>
              <a:rPr lang="it-IT" sz="2000" dirty="0" err="1"/>
              <a:t>R</a:t>
            </a:r>
            <a:r>
              <a:rPr lang="it-IT" sz="2000" dirty="0"/>
              <a:t>. Caso, La rivoluzione incompiuta. La scienza aperta tra diritto d’autore e proprietà intellettuale, Milano, </a:t>
            </a:r>
            <a:r>
              <a:rPr lang="it-IT" sz="2000" dirty="0" err="1"/>
              <a:t>Ledizioni</a:t>
            </a:r>
            <a:r>
              <a:rPr lang="it-IT" sz="2000" dirty="0"/>
              <a:t>, 2020</a:t>
            </a:r>
          </a:p>
          <a:p>
            <a:r>
              <a:rPr lang="it-IT" sz="2000" dirty="0"/>
              <a:t>L. </a:t>
            </a:r>
            <a:r>
              <a:rPr lang="it-IT" sz="2000" dirty="0" err="1"/>
              <a:t>Lessig</a:t>
            </a:r>
            <a:r>
              <a:rPr lang="it-IT" sz="2000" dirty="0"/>
              <a:t>, Code and </a:t>
            </a:r>
            <a:r>
              <a:rPr lang="it-IT" sz="2000" dirty="0" err="1"/>
              <a:t>Other</a:t>
            </a:r>
            <a:r>
              <a:rPr lang="it-IT" sz="2000" dirty="0"/>
              <a:t> </a:t>
            </a:r>
            <a:r>
              <a:rPr lang="it-IT" sz="2000" dirty="0" err="1"/>
              <a:t>Laws</a:t>
            </a:r>
            <a:r>
              <a:rPr lang="it-IT" sz="2000" dirty="0"/>
              <a:t> of Cyberspace, New York, Basic Books, 1999</a:t>
            </a:r>
          </a:p>
          <a:p>
            <a:r>
              <a:rPr lang="it-IT" sz="2000" dirty="0"/>
              <a:t>G. Pascuzzi, Il diritto dell’era digitale, V ed., Bologna, Il Mulino, 2020, spec. Cap. XIV ‘Big data’</a:t>
            </a:r>
          </a:p>
          <a:p>
            <a:r>
              <a:rPr lang="it-IT" sz="2000" dirty="0"/>
              <a:t>S. Rossa, Open data e amministrazioni regionali e locali. Riflessioni sul processo di digitalizzazione partendo dall’esperienza della Regione Piemonte, in Diritto dell’informazione e dell’informatica, 2019, 1121</a:t>
            </a:r>
          </a:p>
          <a:p>
            <a:r>
              <a:rPr lang="it-IT" sz="2000" dirty="0"/>
              <a:t>G. </a:t>
            </a:r>
            <a:r>
              <a:rPr lang="it-IT" sz="2000" dirty="0" err="1"/>
              <a:t>Zuboff</a:t>
            </a:r>
            <a:r>
              <a:rPr lang="it-IT" sz="2000" dirty="0"/>
              <a:t>, Il capitalismo della sorveglianza. Il futuro dell’umanità nell’era dei nuovi poteri, Roma, Luiss, 2019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33993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7C7057-A15C-344A-905A-2A74D0E6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2230"/>
          </a:xfrm>
        </p:spPr>
        <p:txBody>
          <a:bodyPr/>
          <a:lstStyle/>
          <a:p>
            <a:r>
              <a:rPr lang="it-IT" dirty="0" err="1"/>
              <a:t>Sitografia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D221E-4DB4-2546-A0CF-99E037138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76465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/>
              <a:t>Associazione Italiana per la promozione della Scienza Aperta (AISA)</a:t>
            </a:r>
          </a:p>
          <a:p>
            <a:pPr marL="0" indent="0">
              <a:buNone/>
            </a:pPr>
            <a:r>
              <a:rPr lang="it-IT" sz="2000" dirty="0">
                <a:hlinkClick r:id="rId2"/>
              </a:rPr>
              <a:t>https://aisa.sp.unipi.it/chi-siamo/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Roberto Caso «Frammenti di un discorso pubblico» </a:t>
            </a:r>
            <a:r>
              <a:rPr lang="it-IT" sz="2000" dirty="0">
                <a:hlinkClick r:id="rId3"/>
              </a:rPr>
              <a:t>https://www.robertocaso.it/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 err="1"/>
              <a:t>LawTech</a:t>
            </a:r>
            <a:r>
              <a:rPr lang="it-IT" sz="2000" dirty="0"/>
              <a:t> – The Law and Technology </a:t>
            </a:r>
            <a:r>
              <a:rPr lang="it-IT" sz="2000" dirty="0" err="1"/>
              <a:t>Research</a:t>
            </a:r>
            <a:r>
              <a:rPr lang="it-IT" sz="2000" dirty="0"/>
              <a:t> Group</a:t>
            </a:r>
          </a:p>
          <a:p>
            <a:pPr marL="0" indent="0">
              <a:buNone/>
            </a:pPr>
            <a:r>
              <a:rPr lang="it-IT" sz="2000" dirty="0">
                <a:hlinkClick r:id="rId4"/>
              </a:rPr>
              <a:t>http://lawtech.jus.unitn.it/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 err="1"/>
              <a:t>reCreating</a:t>
            </a:r>
            <a:r>
              <a:rPr lang="it-IT" sz="2000" dirty="0"/>
              <a:t> Europe</a:t>
            </a:r>
          </a:p>
          <a:p>
            <a:pPr marL="0" indent="0">
              <a:buNone/>
            </a:pPr>
            <a:r>
              <a:rPr lang="it-IT" sz="2000" dirty="0">
                <a:hlinkClick r:id="rId5"/>
              </a:rPr>
              <a:t>https://www.recreating.eu/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195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5AC189-3C76-EE42-BCA4-E01553A13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(riferimenti essenziali)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7BB6E7-5E78-4A4E-A9E0-1518CF3C6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600" dirty="0"/>
              <a:t>L. 22 aprile 1941, n. 633, protezione del diritto d'autore e di altri diritti connessi al suo esercizio </a:t>
            </a:r>
          </a:p>
          <a:p>
            <a:r>
              <a:rPr lang="it-IT" sz="1600" dirty="0"/>
              <a:t>Direttiva 96/9/CE dell'11 marzo 1996, relativa alla tutela giuridica delle banche di dati </a:t>
            </a:r>
          </a:p>
          <a:p>
            <a:r>
              <a:rPr lang="it-IT" sz="1600" dirty="0" err="1"/>
              <a:t>D.Lgs.</a:t>
            </a:r>
            <a:r>
              <a:rPr lang="it-IT" sz="1600" dirty="0"/>
              <a:t> 30 giugno 2003, n. 196, codice in materia di protezione dei dati personali </a:t>
            </a:r>
          </a:p>
          <a:p>
            <a:r>
              <a:rPr lang="it-IT" sz="1600" dirty="0" err="1"/>
              <a:t>D.Lgs.</a:t>
            </a:r>
            <a:r>
              <a:rPr lang="it-IT" sz="1600" dirty="0"/>
              <a:t> 10 febbraio 2005, n. 30, codice della </a:t>
            </a:r>
            <a:r>
              <a:rPr lang="it-IT" sz="1600" dirty="0" err="1"/>
              <a:t>proprieta</a:t>
            </a:r>
            <a:r>
              <a:rPr lang="it-IT" sz="1600" dirty="0"/>
              <a:t>̀ industriale </a:t>
            </a:r>
          </a:p>
          <a:p>
            <a:r>
              <a:rPr lang="it-IT" sz="1600" dirty="0" err="1"/>
              <a:t>D.Lgs.</a:t>
            </a:r>
            <a:r>
              <a:rPr lang="it-IT" sz="1600" dirty="0"/>
              <a:t> 7 marzo 2005, n. 82, codice dell’amministrazione digitale (CAD)</a:t>
            </a:r>
          </a:p>
          <a:p>
            <a:r>
              <a:rPr lang="it-IT" sz="1600" dirty="0"/>
              <a:t>Regolamento 2016/679/UE, del 27 aprile 2016,relativo alla protezione delle persone fisiche con riguardo al trattamento dei dati personali, nonché alla libera circolazione di tali dati e che abroga la direttiva 95/46/CE (regolamento generale sulla protezione dei dati) (GDPR)</a:t>
            </a:r>
          </a:p>
          <a:p>
            <a:r>
              <a:rPr lang="it-IT" sz="1600" dirty="0"/>
              <a:t>Direttiva 2019/1024/UE, del 20 giugno 2019, relativa all'apertura dei dati e al riutilizzo dell'informazione del settore pubblico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325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 l="-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8;p8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6562550" y="246762"/>
            <a:ext cx="2460826" cy="1198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EAFE17-8C33-0449-BE0F-CAFFF184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L’ordine del ragionamento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94BAD0-0A58-4047-9408-6F4B5B589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Il diritto dell’era digitale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Big data, open data, </a:t>
            </a:r>
            <a:r>
              <a:rPr lang="it-IT" dirty="0" err="1"/>
              <a:t>closed</a:t>
            </a:r>
            <a:r>
              <a:rPr lang="it-IT" dirty="0"/>
              <a:t> data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 paio di esempi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714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636284-5CD7-7B4D-BF69-DD8404C0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Il diritto dell’era digitale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79F9C5-F48C-7940-8E95-F7B338E16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diritto dell’era digitale ha caratteristiche sue proprie [cfr. Pascuzzi, 2020]</a:t>
            </a:r>
          </a:p>
          <a:p>
            <a:r>
              <a:rPr lang="it-IT" dirty="0" err="1"/>
              <a:t>Deterritorializzazione</a:t>
            </a:r>
            <a:endParaRPr lang="it-IT" dirty="0"/>
          </a:p>
          <a:p>
            <a:r>
              <a:rPr lang="it-IT" dirty="0" err="1"/>
              <a:t>Destatualizzazione</a:t>
            </a:r>
            <a:endParaRPr lang="it-IT" dirty="0"/>
          </a:p>
          <a:p>
            <a:r>
              <a:rPr lang="it-IT" dirty="0"/>
              <a:t>Dematerializzazione</a:t>
            </a:r>
          </a:p>
          <a:p>
            <a:r>
              <a:rPr lang="it-IT" dirty="0"/>
              <a:t>Contrattualizzazione</a:t>
            </a:r>
          </a:p>
          <a:p>
            <a:r>
              <a:rPr lang="it-IT" dirty="0" err="1"/>
              <a:t>Tecnologicizzazione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28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7317E0-643B-B94B-AAEF-210A095AD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La tecnologia si fa regola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E53C77-C074-524A-A55A-83DFFAD56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600" dirty="0" err="1"/>
              <a:t>Lessig</a:t>
            </a:r>
            <a:r>
              <a:rPr lang="it-IT" sz="1600" dirty="0"/>
              <a:t>, Code and </a:t>
            </a:r>
            <a:r>
              <a:rPr lang="it-IT" sz="1600" dirty="0" err="1"/>
              <a:t>Other</a:t>
            </a:r>
            <a:r>
              <a:rPr lang="it-IT" sz="1600" dirty="0"/>
              <a:t> </a:t>
            </a:r>
            <a:r>
              <a:rPr lang="it-IT" sz="1600" dirty="0" err="1"/>
              <a:t>Laws</a:t>
            </a:r>
            <a:r>
              <a:rPr lang="it-IT" sz="1600" dirty="0"/>
              <a:t> of Cyberspace, 1999</a:t>
            </a:r>
          </a:p>
        </p:txBody>
      </p:sp>
      <p:pic>
        <p:nvPicPr>
          <p:cNvPr id="9" name="Segnaposto contenuto 8" descr="Immagine che contiene testo&#10;&#10;Descrizione generata automaticamente">
            <a:extLst>
              <a:ext uri="{FF2B5EF4-FFF2-40B4-BE49-F238E27FC236}">
                <a16:creationId xmlns:a16="http://schemas.microsoft.com/office/drawing/2014/main" id="{EADA6E0E-3E82-234C-BF0E-3C89E6F739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894" y="2691606"/>
            <a:ext cx="2082800" cy="3162300"/>
          </a:xfrm>
        </p:spPr>
      </p:pic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4F056EB-ED21-3B47-91F2-3B6FD070D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Le architetture digitali incorporano regole</a:t>
            </a:r>
          </a:p>
        </p:txBody>
      </p:sp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517B6573-BD2E-7A48-B55D-0D56F360BB9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777292"/>
            <a:ext cx="2811462" cy="2683668"/>
          </a:xfrm>
        </p:spPr>
      </p:pic>
    </p:spTree>
    <p:extLst>
      <p:ext uri="{BB962C8B-B14F-4D97-AF65-F5344CB8AC3E}">
        <p14:creationId xmlns:p14="http://schemas.microsoft.com/office/powerpoint/2010/main" val="3718240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21B70948-B391-A94B-AB85-E05F756B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Open by default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9F4005D-1881-CA4E-BE4D-0AA268242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impostazione predefinita</a:t>
            </a:r>
          </a:p>
          <a:p>
            <a:r>
              <a:rPr lang="it-IT" dirty="0"/>
              <a:t>Occorre prendere in considerazioni i profili giuridici (legali) fin dall’inizio</a:t>
            </a:r>
          </a:p>
        </p:txBody>
      </p:sp>
    </p:spTree>
    <p:extLst>
      <p:ext uri="{BB962C8B-B14F-4D97-AF65-F5344CB8AC3E}">
        <p14:creationId xmlns:p14="http://schemas.microsoft.com/office/powerpoint/2010/main" val="279016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8B496-9201-E64D-A2C9-B5CCB8AD5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Apertura vs chiusura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A3FEA0-908E-B549-96AE-DCE7E86A7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Apertura della pubblica amministrazione</a:t>
            </a:r>
          </a:p>
          <a:p>
            <a:r>
              <a:rPr lang="it-IT" dirty="0"/>
              <a:t>Apertura della scienza</a:t>
            </a:r>
          </a:p>
          <a:p>
            <a:r>
              <a:rPr lang="it-IT" dirty="0"/>
              <a:t>Apertura del patrimonio culturale</a:t>
            </a:r>
          </a:p>
          <a:p>
            <a:r>
              <a:rPr lang="it-IT" dirty="0"/>
              <a:t>Chiusura per ragioni competitive</a:t>
            </a:r>
          </a:p>
          <a:p>
            <a:r>
              <a:rPr lang="it-IT" dirty="0"/>
              <a:t>Chiusura per altre ragioni: ad es. protezione dei dati personali; sicurezza ecc.</a:t>
            </a:r>
          </a:p>
        </p:txBody>
      </p:sp>
    </p:spTree>
    <p:extLst>
      <p:ext uri="{BB962C8B-B14F-4D97-AF65-F5344CB8AC3E}">
        <p14:creationId xmlns:p14="http://schemas.microsoft.com/office/powerpoint/2010/main" val="214962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13AE1-920B-A244-81F3-1909AE94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1.Controllo giuridico e controllo di fatto (tecnologico)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46D8A-5A40-C346-9A7E-6393A185E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controllo giuridico di per sé significa poco se non si traduce nel controllo di fatto che è un controllo innanzitutto tecnologico</a:t>
            </a:r>
          </a:p>
          <a:p>
            <a:r>
              <a:rPr lang="it-IT" dirty="0"/>
              <a:t>Molti dei rischi attuali (cfr. </a:t>
            </a:r>
            <a:r>
              <a:rPr lang="it-IT" dirty="0" err="1"/>
              <a:t>Zuboff</a:t>
            </a:r>
            <a:r>
              <a:rPr lang="it-IT" dirty="0"/>
              <a:t>, Il capitalismo della sorveglianza) derivano dalla concentrazione del potere (di fatto) di accumulare ed elaborare i dati</a:t>
            </a:r>
          </a:p>
        </p:txBody>
      </p:sp>
    </p:spTree>
    <p:extLst>
      <p:ext uri="{BB962C8B-B14F-4D97-AF65-F5344CB8AC3E}">
        <p14:creationId xmlns:p14="http://schemas.microsoft.com/office/powerpoint/2010/main" val="94066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</a:t>
            </a:r>
            <a:r>
              <a:rPr lang="fr-FR" dirty="0" err="1"/>
              <a:t>Big</a:t>
            </a:r>
            <a:r>
              <a:rPr lang="fr-FR" dirty="0"/>
              <a:t> data: </a:t>
            </a:r>
            <a:r>
              <a:rPr lang="fr-FR" dirty="0" err="1"/>
              <a:t>opportunità</a:t>
            </a:r>
            <a:r>
              <a:rPr lang="fr-FR" dirty="0"/>
              <a:t> e </a:t>
            </a:r>
            <a:r>
              <a:rPr lang="fr-FR" dirty="0" err="1"/>
              <a:t>rischi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Definizione</a:t>
            </a:r>
            <a:r>
              <a:rPr lang="fr-FR" dirty="0"/>
              <a:t> ISO [</a:t>
            </a:r>
            <a:r>
              <a:rPr lang="fr-FR" dirty="0" err="1"/>
              <a:t>Pascuzzi</a:t>
            </a:r>
            <a:r>
              <a:rPr lang="fr-FR" dirty="0"/>
              <a:t>, 2020]:</a:t>
            </a:r>
          </a:p>
          <a:p>
            <a:r>
              <a:rPr lang="fr-FR" dirty="0" err="1"/>
              <a:t>Big</a:t>
            </a:r>
            <a:r>
              <a:rPr lang="fr-FR" dirty="0"/>
              <a:t> data: «set di </a:t>
            </a:r>
            <a:r>
              <a:rPr lang="fr-FR" dirty="0" err="1"/>
              <a:t>dati</a:t>
            </a:r>
            <a:r>
              <a:rPr lang="fr-FR" dirty="0"/>
              <a:t> </a:t>
            </a:r>
            <a:r>
              <a:rPr lang="fr-FR" dirty="0" err="1"/>
              <a:t>estesi</a:t>
            </a:r>
            <a:r>
              <a:rPr lang="fr-FR" dirty="0"/>
              <a:t> (le </a:t>
            </a:r>
            <a:r>
              <a:rPr lang="fr-FR" dirty="0" err="1"/>
              <a:t>cui</a:t>
            </a:r>
            <a:r>
              <a:rPr lang="fr-FR" dirty="0"/>
              <a:t> </a:t>
            </a:r>
            <a:r>
              <a:rPr lang="fr-FR" dirty="0" err="1"/>
              <a:t>caratteristiche</a:t>
            </a:r>
            <a:r>
              <a:rPr lang="fr-FR" dirty="0"/>
              <a:t> </a:t>
            </a:r>
            <a:r>
              <a:rPr lang="fr-FR" dirty="0" err="1"/>
              <a:t>principali</a:t>
            </a:r>
            <a:r>
              <a:rPr lang="fr-FR" dirty="0"/>
              <a:t> sono volume, </a:t>
            </a:r>
            <a:r>
              <a:rPr lang="fr-FR" dirty="0" err="1"/>
              <a:t>varietà</a:t>
            </a:r>
            <a:r>
              <a:rPr lang="fr-FR" dirty="0"/>
              <a:t>, </a:t>
            </a:r>
            <a:r>
              <a:rPr lang="fr-FR" dirty="0" err="1"/>
              <a:t>velocità</a:t>
            </a:r>
            <a:r>
              <a:rPr lang="fr-FR" dirty="0"/>
              <a:t> e/o </a:t>
            </a:r>
            <a:r>
              <a:rPr lang="fr-FR" dirty="0" err="1"/>
              <a:t>variabilità</a:t>
            </a:r>
            <a:r>
              <a:rPr lang="fr-FR" dirty="0"/>
              <a:t>)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richiedono</a:t>
            </a:r>
            <a:r>
              <a:rPr lang="fr-FR" dirty="0"/>
              <a:t>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tecnologia</a:t>
            </a:r>
            <a:r>
              <a:rPr lang="fr-FR" dirty="0"/>
              <a:t> </a:t>
            </a:r>
            <a:r>
              <a:rPr lang="fr-FR" dirty="0" err="1"/>
              <a:t>scalabile</a:t>
            </a:r>
            <a:r>
              <a:rPr lang="fr-FR" dirty="0"/>
              <a:t> per </a:t>
            </a:r>
            <a:r>
              <a:rPr lang="fr-FR" dirty="0" err="1"/>
              <a:t>essere</a:t>
            </a:r>
            <a:r>
              <a:rPr lang="fr-FR" dirty="0"/>
              <a:t> </a:t>
            </a:r>
            <a:r>
              <a:rPr lang="fr-FR" dirty="0" err="1"/>
              <a:t>archiviati</a:t>
            </a:r>
            <a:r>
              <a:rPr lang="fr-FR" dirty="0"/>
              <a:t>, </a:t>
            </a:r>
            <a:r>
              <a:rPr lang="fr-FR" dirty="0" err="1"/>
              <a:t>manipolati</a:t>
            </a:r>
            <a:r>
              <a:rPr lang="fr-FR" dirty="0"/>
              <a:t>, </a:t>
            </a:r>
            <a:r>
              <a:rPr lang="fr-FR" dirty="0" err="1"/>
              <a:t>gestiti</a:t>
            </a:r>
            <a:r>
              <a:rPr lang="fr-FR" dirty="0"/>
              <a:t> e </a:t>
            </a:r>
            <a:r>
              <a:rPr lang="fr-FR" dirty="0" err="1"/>
              <a:t>analizzati</a:t>
            </a:r>
            <a:r>
              <a:rPr lang="fr-FR" dirty="0"/>
              <a:t> in modo efficiente» </a:t>
            </a:r>
          </a:p>
          <a:p>
            <a:r>
              <a:rPr lang="fr-FR" dirty="0" err="1"/>
              <a:t>Opportunità</a:t>
            </a:r>
            <a:r>
              <a:rPr lang="fr-FR" dirty="0"/>
              <a:t> e </a:t>
            </a:r>
            <a:r>
              <a:rPr lang="fr-FR" dirty="0" err="1"/>
              <a:t>rischi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1514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_med">
  <a:themeElements>
    <a:clrScheme name="Thème Office 13">
      <a:dk1>
        <a:srgbClr val="808080"/>
      </a:dk1>
      <a:lt1>
        <a:srgbClr val="FFFFFF"/>
      </a:lt1>
      <a:dk2>
        <a:srgbClr val="008BD2"/>
      </a:dk2>
      <a:lt2>
        <a:srgbClr val="808080"/>
      </a:lt2>
      <a:accent1>
        <a:srgbClr val="008BD2"/>
      </a:accent1>
      <a:accent2>
        <a:srgbClr val="FFDD00"/>
      </a:accent2>
      <a:accent3>
        <a:srgbClr val="FFFFFF"/>
      </a:accent3>
      <a:accent4>
        <a:srgbClr val="6C6C6C"/>
      </a:accent4>
      <a:accent5>
        <a:srgbClr val="AAC4E5"/>
      </a:accent5>
      <a:accent6>
        <a:srgbClr val="E7C800"/>
      </a:accent6>
      <a:hlink>
        <a:srgbClr val="C0A686"/>
      </a:hlink>
      <a:folHlink>
        <a:srgbClr val="164194"/>
      </a:folHlink>
    </a:clrScheme>
    <a:fontScheme name="Personnalisé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3">
        <a:dk1>
          <a:srgbClr val="808080"/>
        </a:dk1>
        <a:lt1>
          <a:srgbClr val="FFFFFF"/>
        </a:lt1>
        <a:dk2>
          <a:srgbClr val="008BD2"/>
        </a:dk2>
        <a:lt2>
          <a:srgbClr val="808080"/>
        </a:lt2>
        <a:accent1>
          <a:srgbClr val="008BD2"/>
        </a:accent1>
        <a:accent2>
          <a:srgbClr val="FFDD00"/>
        </a:accent2>
        <a:accent3>
          <a:srgbClr val="FFFFFF"/>
        </a:accent3>
        <a:accent4>
          <a:srgbClr val="6C6C6C"/>
        </a:accent4>
        <a:accent5>
          <a:srgbClr val="AAC4E5"/>
        </a:accent5>
        <a:accent6>
          <a:srgbClr val="E7C800"/>
        </a:accent6>
        <a:hlink>
          <a:srgbClr val="C0A686"/>
        </a:hlink>
        <a:folHlink>
          <a:srgbClr val="1641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blank_med</Template>
  <TotalTime>1998</TotalTime>
  <Words>1340</Words>
  <Application>Microsoft Macintosh PowerPoint</Application>
  <PresentationFormat>Presentazione su schermo (4:3)</PresentationFormat>
  <Paragraphs>123</Paragraphs>
  <Slides>24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Montserrat Hairline</vt:lpstr>
      <vt:lpstr>Verdana</vt:lpstr>
      <vt:lpstr>blank_med</vt:lpstr>
      <vt:lpstr>Presentazione standard di PowerPoint</vt:lpstr>
      <vt:lpstr>Open Data: la visione legale</vt:lpstr>
      <vt:lpstr>L’ordine del ragionamento</vt:lpstr>
      <vt:lpstr>1. Il diritto dell’era digitale</vt:lpstr>
      <vt:lpstr>1. La tecnologia si fa regola</vt:lpstr>
      <vt:lpstr>1. Open by default</vt:lpstr>
      <vt:lpstr>1. Apertura vs chiusura</vt:lpstr>
      <vt:lpstr>1.Controllo giuridico e controllo di fatto (tecnologico)</vt:lpstr>
      <vt:lpstr>2. Big data: opportunità e rischi</vt:lpstr>
      <vt:lpstr>2. Open data</vt:lpstr>
      <vt:lpstr>2. Molte normative, poco coordinamento</vt:lpstr>
      <vt:lpstr>2. Public sector information</vt:lpstr>
      <vt:lpstr>2. Open Data</vt:lpstr>
      <vt:lpstr>2. CAD (D.Lgs. 82/2005), art. 1, c. 1, lett. L-ter</vt:lpstr>
      <vt:lpstr>2. CAD (D.Lgs. 82/2005)</vt:lpstr>
      <vt:lpstr>2. Governo italiano</vt:lpstr>
      <vt:lpstr>2. Closed data. Proprietà intellettuale (ad es. diritto sui generis banche dati)</vt:lpstr>
      <vt:lpstr>2. Closed data. Privacy e protezione dei dati personali (GDPR, codice privacy)</vt:lpstr>
      <vt:lpstr>3. I dati aperti della ricerca scientifica (open research data)</vt:lpstr>
      <vt:lpstr>3. I dati aperti del patrimonio culturale</vt:lpstr>
      <vt:lpstr>Bibliografia essenziale</vt:lpstr>
      <vt:lpstr>Sitografia</vt:lpstr>
      <vt:lpstr>Normativa (riferimenti essenziali)</vt:lpstr>
      <vt:lpstr>Presentazione standard di PowerPoint</vt:lpstr>
    </vt:vector>
  </TitlesOfParts>
  <Company>CR PACA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Power Point Sous-titre</dc:title>
  <dc:creator>Mélanie PHAN</dc:creator>
  <cp:lastModifiedBy>Caso Roberto</cp:lastModifiedBy>
  <cp:revision>144</cp:revision>
  <dcterms:created xsi:type="dcterms:W3CDTF">2012-02-17T13:58:30Z</dcterms:created>
  <dcterms:modified xsi:type="dcterms:W3CDTF">2020-11-11T15:03:11Z</dcterms:modified>
</cp:coreProperties>
</file>