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1470" r:id="rId3"/>
    <p:sldId id="1487" r:id="rId4"/>
    <p:sldId id="1486" r:id="rId5"/>
    <p:sldId id="1490" r:id="rId6"/>
    <p:sldId id="1500" r:id="rId7"/>
    <p:sldId id="1536" r:id="rId8"/>
    <p:sldId id="1537" r:id="rId9"/>
    <p:sldId id="1538" r:id="rId10"/>
    <p:sldId id="1552" r:id="rId11"/>
    <p:sldId id="1553" r:id="rId12"/>
    <p:sldId id="1554" r:id="rId13"/>
    <p:sldId id="1547" r:id="rId14"/>
    <p:sldId id="1546" r:id="rId15"/>
    <p:sldId id="1562" r:id="rId16"/>
    <p:sldId id="1561" r:id="rId17"/>
    <p:sldId id="1563" r:id="rId18"/>
    <p:sldId id="1564" r:id="rId19"/>
    <p:sldId id="1565" r:id="rId20"/>
    <p:sldId id="1566" r:id="rId21"/>
    <p:sldId id="1567" r:id="rId22"/>
    <p:sldId id="1568" r:id="rId23"/>
    <p:sldId id="1572" r:id="rId24"/>
    <p:sldId id="1573" r:id="rId25"/>
    <p:sldId id="1575" r:id="rId26"/>
    <p:sldId id="1576" r:id="rId27"/>
    <p:sldId id="1578" r:id="rId28"/>
    <p:sldId id="1579" r:id="rId29"/>
    <p:sldId id="1580" r:id="rId30"/>
    <p:sldId id="1581" r:id="rId31"/>
    <p:sldId id="1582" r:id="rId32"/>
    <p:sldId id="1583" r:id="rId33"/>
    <p:sldId id="1584" r:id="rId34"/>
    <p:sldId id="1585" r:id="rId35"/>
    <p:sldId id="1586" r:id="rId36"/>
    <p:sldId id="1587" r:id="rId37"/>
    <p:sldId id="1588" r:id="rId38"/>
    <p:sldId id="1571" r:id="rId39"/>
    <p:sldId id="1590" r:id="rId40"/>
    <p:sldId id="1591" r:id="rId41"/>
    <p:sldId id="1592" r:id="rId42"/>
    <p:sldId id="1569" r:id="rId43"/>
    <p:sldId id="1570" r:id="rId44"/>
    <p:sldId id="1548" r:id="rId45"/>
    <p:sldId id="1598" r:id="rId46"/>
    <p:sldId id="1593" r:id="rId47"/>
    <p:sldId id="1594" r:id="rId48"/>
    <p:sldId id="1595" r:id="rId49"/>
    <p:sldId id="1596" r:id="rId50"/>
    <p:sldId id="1494" r:id="rId51"/>
    <p:sldId id="1555" r:id="rId52"/>
    <p:sldId id="1541" r:id="rId53"/>
    <p:sldId id="1508" r:id="rId54"/>
    <p:sldId id="1502" r:id="rId55"/>
    <p:sldId id="1556" r:id="rId56"/>
    <p:sldId id="1597" r:id="rId57"/>
    <p:sldId id="1558" r:id="rId58"/>
    <p:sldId id="1560" r:id="rId59"/>
    <p:sldId id="1519" r:id="rId60"/>
    <p:sldId id="1520" r:id="rId61"/>
    <p:sldId id="1545" r:id="rId62"/>
    <p:sldId id="1599" r:id="rId63"/>
    <p:sldId id="279" r:id="rId64"/>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AEE5"/>
    <a:srgbClr val="8A1F5A"/>
    <a:srgbClr val="CA4F24"/>
    <a:srgbClr val="4470B4"/>
    <a:srgbClr val="CB4F88"/>
    <a:srgbClr val="3C7486"/>
    <a:srgbClr val="EDC62B"/>
    <a:srgbClr val="98C222"/>
    <a:srgbClr val="159961"/>
    <a:srgbClr val="79B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diagrams/_rels/data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8F2C2F-8787-4500-80A0-E22BEA428052}"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16FC7D66-669E-407E-8B51-68BB1EB6843D}">
      <dgm:prSet/>
      <dgm:spPr/>
      <dgm:t>
        <a:bodyPr/>
        <a:lstStyle/>
        <a:p>
          <a:r>
            <a:rPr lang="it-IT" i="1"/>
            <a:t>Inspiration: </a:t>
          </a:r>
          <a:r>
            <a:rPr lang="it-IT"/>
            <a:t>ci si focalizza sul problema o l'opportunità che motiva la ricerca di soluzioni</a:t>
          </a:r>
          <a:endParaRPr lang="en-US"/>
        </a:p>
      </dgm:t>
    </dgm:pt>
    <dgm:pt modelId="{4B68E274-BEE7-4AFD-85D6-F2AD068FB665}" type="parTrans" cxnId="{CCDED568-BFFD-43D4-836F-8841F3C1E5C4}">
      <dgm:prSet/>
      <dgm:spPr/>
      <dgm:t>
        <a:bodyPr/>
        <a:lstStyle/>
        <a:p>
          <a:endParaRPr lang="en-US"/>
        </a:p>
      </dgm:t>
    </dgm:pt>
    <dgm:pt modelId="{8ADC1494-262F-4BA1-A147-1B4B717D2662}" type="sibTrans" cxnId="{CCDED568-BFFD-43D4-836F-8841F3C1E5C4}">
      <dgm:prSet/>
      <dgm:spPr>
        <a:ln>
          <a:solidFill>
            <a:schemeClr val="tx1"/>
          </a:solidFill>
        </a:ln>
      </dgm:spPr>
      <dgm:t>
        <a:bodyPr/>
        <a:lstStyle/>
        <a:p>
          <a:endParaRPr lang="en-US"/>
        </a:p>
      </dgm:t>
    </dgm:pt>
    <dgm:pt modelId="{FD5A50ED-5D2B-4A6F-8CB5-E5E8A41EB18B}">
      <dgm:prSet/>
      <dgm:spPr/>
      <dgm:t>
        <a:bodyPr/>
        <a:lstStyle/>
        <a:p>
          <a:r>
            <a:rPr lang="it-IT" i="1" dirty="0" err="1">
              <a:solidFill>
                <a:schemeClr val="accent4"/>
              </a:solidFill>
            </a:rPr>
            <a:t>Ideation</a:t>
          </a:r>
          <a:r>
            <a:rPr lang="it-IT" i="1" dirty="0">
              <a:solidFill>
                <a:schemeClr val="accent4"/>
              </a:solidFill>
            </a:rPr>
            <a:t>: </a:t>
          </a:r>
          <a:r>
            <a:rPr lang="it-IT" dirty="0">
              <a:solidFill>
                <a:schemeClr val="accent4"/>
              </a:solidFill>
            </a:rPr>
            <a:t>generare, sviluppare e testare idee</a:t>
          </a:r>
          <a:endParaRPr lang="en-US" dirty="0">
            <a:solidFill>
              <a:schemeClr val="accent4"/>
            </a:solidFill>
          </a:endParaRPr>
        </a:p>
      </dgm:t>
    </dgm:pt>
    <dgm:pt modelId="{5896F3B4-6BF5-4D59-B902-C8609844E3E3}" type="parTrans" cxnId="{BD1CA71F-443F-4A82-B719-2E0D6481FB34}">
      <dgm:prSet/>
      <dgm:spPr/>
      <dgm:t>
        <a:bodyPr/>
        <a:lstStyle/>
        <a:p>
          <a:endParaRPr lang="en-US"/>
        </a:p>
      </dgm:t>
    </dgm:pt>
    <dgm:pt modelId="{258BFA79-A5BE-4D81-A46E-AC13FB71B143}" type="sibTrans" cxnId="{BD1CA71F-443F-4A82-B719-2E0D6481FB34}">
      <dgm:prSet/>
      <dgm:spPr/>
      <dgm:t>
        <a:bodyPr/>
        <a:lstStyle/>
        <a:p>
          <a:endParaRPr lang="en-US"/>
        </a:p>
      </dgm:t>
    </dgm:pt>
    <dgm:pt modelId="{4D4F6FBC-D0F6-47B6-8F94-9FB3D8B6DF91}">
      <dgm:prSet/>
      <dgm:spPr/>
      <dgm:t>
        <a:bodyPr/>
        <a:lstStyle/>
        <a:p>
          <a:r>
            <a:rPr lang="it-IT" i="1" dirty="0" err="1"/>
            <a:t>Implementation</a:t>
          </a:r>
          <a:r>
            <a:rPr lang="it-IT" i="1" dirty="0"/>
            <a:t>: </a:t>
          </a:r>
          <a:r>
            <a:rPr lang="it-IT" dirty="0"/>
            <a:t>realizza la soluzione</a:t>
          </a:r>
          <a:endParaRPr lang="en-US" dirty="0"/>
        </a:p>
      </dgm:t>
    </dgm:pt>
    <dgm:pt modelId="{60615564-50AD-4138-9BE7-D57D5B18BFF2}" type="parTrans" cxnId="{0F89AA20-13F6-47B5-A758-EE39E7866C2E}">
      <dgm:prSet/>
      <dgm:spPr/>
      <dgm:t>
        <a:bodyPr/>
        <a:lstStyle/>
        <a:p>
          <a:endParaRPr lang="en-US"/>
        </a:p>
      </dgm:t>
    </dgm:pt>
    <dgm:pt modelId="{4582D45D-65D0-4A6F-86F8-D2409E1AFE04}" type="sibTrans" cxnId="{0F89AA20-13F6-47B5-A758-EE39E7866C2E}">
      <dgm:prSet/>
      <dgm:spPr/>
      <dgm:t>
        <a:bodyPr/>
        <a:lstStyle/>
        <a:p>
          <a:endParaRPr lang="en-US"/>
        </a:p>
      </dgm:t>
    </dgm:pt>
    <dgm:pt modelId="{B4DAAE88-4762-7043-8411-92B82C07B23C}" type="pres">
      <dgm:prSet presAssocID="{748F2C2F-8787-4500-80A0-E22BEA428052}" presName="cycle" presStyleCnt="0">
        <dgm:presLayoutVars>
          <dgm:dir/>
          <dgm:resizeHandles val="exact"/>
        </dgm:presLayoutVars>
      </dgm:prSet>
      <dgm:spPr/>
    </dgm:pt>
    <dgm:pt modelId="{EE75A488-4779-0D4B-98D9-8AB2AC0B35DF}" type="pres">
      <dgm:prSet presAssocID="{16FC7D66-669E-407E-8B51-68BB1EB6843D}" presName="node" presStyleLbl="node1" presStyleIdx="0" presStyleCnt="3">
        <dgm:presLayoutVars>
          <dgm:bulletEnabled val="1"/>
        </dgm:presLayoutVars>
      </dgm:prSet>
      <dgm:spPr/>
    </dgm:pt>
    <dgm:pt modelId="{FC61E3B9-0177-A042-93AA-1F2DDCAAD77A}" type="pres">
      <dgm:prSet presAssocID="{16FC7D66-669E-407E-8B51-68BB1EB6843D}" presName="spNode" presStyleCnt="0"/>
      <dgm:spPr/>
    </dgm:pt>
    <dgm:pt modelId="{D055E550-3911-FB47-802D-00DDAA399DCA}" type="pres">
      <dgm:prSet presAssocID="{8ADC1494-262F-4BA1-A147-1B4B717D2662}" presName="sibTrans" presStyleLbl="sibTrans1D1" presStyleIdx="0" presStyleCnt="3"/>
      <dgm:spPr/>
    </dgm:pt>
    <dgm:pt modelId="{58BB6AE5-D408-2C46-9592-702392F0B311}" type="pres">
      <dgm:prSet presAssocID="{FD5A50ED-5D2B-4A6F-8CB5-E5E8A41EB18B}" presName="node" presStyleLbl="node1" presStyleIdx="1" presStyleCnt="3">
        <dgm:presLayoutVars>
          <dgm:bulletEnabled val="1"/>
        </dgm:presLayoutVars>
      </dgm:prSet>
      <dgm:spPr/>
    </dgm:pt>
    <dgm:pt modelId="{535EABA2-2C65-CB42-AF6B-4C555483C9CF}" type="pres">
      <dgm:prSet presAssocID="{FD5A50ED-5D2B-4A6F-8CB5-E5E8A41EB18B}" presName="spNode" presStyleCnt="0"/>
      <dgm:spPr/>
    </dgm:pt>
    <dgm:pt modelId="{3ECB1056-68D8-4546-82B2-89902700DA0B}" type="pres">
      <dgm:prSet presAssocID="{258BFA79-A5BE-4D81-A46E-AC13FB71B143}" presName="sibTrans" presStyleLbl="sibTrans1D1" presStyleIdx="1" presStyleCnt="3"/>
      <dgm:spPr/>
    </dgm:pt>
    <dgm:pt modelId="{B0093C20-B09D-F442-84A0-C82526B0B07E}" type="pres">
      <dgm:prSet presAssocID="{4D4F6FBC-D0F6-47B6-8F94-9FB3D8B6DF91}" presName="node" presStyleLbl="node1" presStyleIdx="2" presStyleCnt="3">
        <dgm:presLayoutVars>
          <dgm:bulletEnabled val="1"/>
        </dgm:presLayoutVars>
      </dgm:prSet>
      <dgm:spPr/>
    </dgm:pt>
    <dgm:pt modelId="{9C6A59EA-7705-4C4D-89F1-F5E66E0C6466}" type="pres">
      <dgm:prSet presAssocID="{4D4F6FBC-D0F6-47B6-8F94-9FB3D8B6DF91}" presName="spNode" presStyleCnt="0"/>
      <dgm:spPr/>
    </dgm:pt>
    <dgm:pt modelId="{B903DEA0-1300-B64F-AB22-511B09E55984}" type="pres">
      <dgm:prSet presAssocID="{4582D45D-65D0-4A6F-86F8-D2409E1AFE04}" presName="sibTrans" presStyleLbl="sibTrans1D1" presStyleIdx="2" presStyleCnt="3"/>
      <dgm:spPr/>
    </dgm:pt>
  </dgm:ptLst>
  <dgm:cxnLst>
    <dgm:cxn modelId="{FF4B2A0C-43C9-5C49-8388-7240C9F67F0A}" type="presOf" srcId="{16FC7D66-669E-407E-8B51-68BB1EB6843D}" destId="{EE75A488-4779-0D4B-98D9-8AB2AC0B35DF}" srcOrd="0" destOrd="0" presId="urn:microsoft.com/office/officeart/2005/8/layout/cycle5"/>
    <dgm:cxn modelId="{BD1CA71F-443F-4A82-B719-2E0D6481FB34}" srcId="{748F2C2F-8787-4500-80A0-E22BEA428052}" destId="{FD5A50ED-5D2B-4A6F-8CB5-E5E8A41EB18B}" srcOrd="1" destOrd="0" parTransId="{5896F3B4-6BF5-4D59-B902-C8609844E3E3}" sibTransId="{258BFA79-A5BE-4D81-A46E-AC13FB71B143}"/>
    <dgm:cxn modelId="{0F89AA20-13F6-47B5-A758-EE39E7866C2E}" srcId="{748F2C2F-8787-4500-80A0-E22BEA428052}" destId="{4D4F6FBC-D0F6-47B6-8F94-9FB3D8B6DF91}" srcOrd="2" destOrd="0" parTransId="{60615564-50AD-4138-9BE7-D57D5B18BFF2}" sibTransId="{4582D45D-65D0-4A6F-86F8-D2409E1AFE04}"/>
    <dgm:cxn modelId="{147B7948-E5C8-6641-B71F-51892AF81B6E}" type="presOf" srcId="{4D4F6FBC-D0F6-47B6-8F94-9FB3D8B6DF91}" destId="{B0093C20-B09D-F442-84A0-C82526B0B07E}" srcOrd="0" destOrd="0" presId="urn:microsoft.com/office/officeart/2005/8/layout/cycle5"/>
    <dgm:cxn modelId="{EDE3A75A-8B92-8F4B-AEB6-28F4EDE2DF0E}" type="presOf" srcId="{748F2C2F-8787-4500-80A0-E22BEA428052}" destId="{B4DAAE88-4762-7043-8411-92B82C07B23C}" srcOrd="0" destOrd="0" presId="urn:microsoft.com/office/officeart/2005/8/layout/cycle5"/>
    <dgm:cxn modelId="{CCDED568-BFFD-43D4-836F-8841F3C1E5C4}" srcId="{748F2C2F-8787-4500-80A0-E22BEA428052}" destId="{16FC7D66-669E-407E-8B51-68BB1EB6843D}" srcOrd="0" destOrd="0" parTransId="{4B68E274-BEE7-4AFD-85D6-F2AD068FB665}" sibTransId="{8ADC1494-262F-4BA1-A147-1B4B717D2662}"/>
    <dgm:cxn modelId="{27C88E81-0C81-A042-9C02-57E247034207}" type="presOf" srcId="{4582D45D-65D0-4A6F-86F8-D2409E1AFE04}" destId="{B903DEA0-1300-B64F-AB22-511B09E55984}" srcOrd="0" destOrd="0" presId="urn:microsoft.com/office/officeart/2005/8/layout/cycle5"/>
    <dgm:cxn modelId="{04021EA0-A6C8-B94F-805F-DAFAFE8E44FF}" type="presOf" srcId="{8ADC1494-262F-4BA1-A147-1B4B717D2662}" destId="{D055E550-3911-FB47-802D-00DDAA399DCA}" srcOrd="0" destOrd="0" presId="urn:microsoft.com/office/officeart/2005/8/layout/cycle5"/>
    <dgm:cxn modelId="{8196B7B6-FE0B-D54C-B791-D9075428ADBF}" type="presOf" srcId="{258BFA79-A5BE-4D81-A46E-AC13FB71B143}" destId="{3ECB1056-68D8-4546-82B2-89902700DA0B}" srcOrd="0" destOrd="0" presId="urn:microsoft.com/office/officeart/2005/8/layout/cycle5"/>
    <dgm:cxn modelId="{890CA8CA-DC0B-A84D-AC8D-40DCC62EC38A}" type="presOf" srcId="{FD5A50ED-5D2B-4A6F-8CB5-E5E8A41EB18B}" destId="{58BB6AE5-D408-2C46-9592-702392F0B311}" srcOrd="0" destOrd="0" presId="urn:microsoft.com/office/officeart/2005/8/layout/cycle5"/>
    <dgm:cxn modelId="{CA9CCFA6-765A-6149-8CE3-8CD2BB7696B4}" type="presParOf" srcId="{B4DAAE88-4762-7043-8411-92B82C07B23C}" destId="{EE75A488-4779-0D4B-98D9-8AB2AC0B35DF}" srcOrd="0" destOrd="0" presId="urn:microsoft.com/office/officeart/2005/8/layout/cycle5"/>
    <dgm:cxn modelId="{E6937EF4-A9A1-D943-8CFF-566AC1C8F8C5}" type="presParOf" srcId="{B4DAAE88-4762-7043-8411-92B82C07B23C}" destId="{FC61E3B9-0177-A042-93AA-1F2DDCAAD77A}" srcOrd="1" destOrd="0" presId="urn:microsoft.com/office/officeart/2005/8/layout/cycle5"/>
    <dgm:cxn modelId="{4F4B9809-877E-814F-A9F8-5B19ADD66EC6}" type="presParOf" srcId="{B4DAAE88-4762-7043-8411-92B82C07B23C}" destId="{D055E550-3911-FB47-802D-00DDAA399DCA}" srcOrd="2" destOrd="0" presId="urn:microsoft.com/office/officeart/2005/8/layout/cycle5"/>
    <dgm:cxn modelId="{8ED58DA4-CCFE-1D45-B872-7C66498A7BB5}" type="presParOf" srcId="{B4DAAE88-4762-7043-8411-92B82C07B23C}" destId="{58BB6AE5-D408-2C46-9592-702392F0B311}" srcOrd="3" destOrd="0" presId="urn:microsoft.com/office/officeart/2005/8/layout/cycle5"/>
    <dgm:cxn modelId="{0A07F740-FB04-8D43-B079-FDC86DA919FB}" type="presParOf" srcId="{B4DAAE88-4762-7043-8411-92B82C07B23C}" destId="{535EABA2-2C65-CB42-AF6B-4C555483C9CF}" srcOrd="4" destOrd="0" presId="urn:microsoft.com/office/officeart/2005/8/layout/cycle5"/>
    <dgm:cxn modelId="{746908D7-2D74-1B40-ACB7-2F07097C5B54}" type="presParOf" srcId="{B4DAAE88-4762-7043-8411-92B82C07B23C}" destId="{3ECB1056-68D8-4546-82B2-89902700DA0B}" srcOrd="5" destOrd="0" presId="urn:microsoft.com/office/officeart/2005/8/layout/cycle5"/>
    <dgm:cxn modelId="{1CB8F6F4-25CC-9141-904D-34D2D101FDB3}" type="presParOf" srcId="{B4DAAE88-4762-7043-8411-92B82C07B23C}" destId="{B0093C20-B09D-F442-84A0-C82526B0B07E}" srcOrd="6" destOrd="0" presId="urn:microsoft.com/office/officeart/2005/8/layout/cycle5"/>
    <dgm:cxn modelId="{6DE44306-3F92-9E4A-B4AA-36CF2EF45362}" type="presParOf" srcId="{B4DAAE88-4762-7043-8411-92B82C07B23C}" destId="{9C6A59EA-7705-4C4D-89F1-F5E66E0C6466}" srcOrd="7" destOrd="0" presId="urn:microsoft.com/office/officeart/2005/8/layout/cycle5"/>
    <dgm:cxn modelId="{E3D25C1E-D9CD-5B47-836F-85A78BB17364}" type="presParOf" srcId="{B4DAAE88-4762-7043-8411-92B82C07B23C}" destId="{B903DEA0-1300-B64F-AB22-511B09E55984}"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65DBFF-B376-4A72-82D2-724F058863E5}"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10798BA6-BDD4-4A73-A70A-B0FF21C06A87}">
      <dgm:prSet/>
      <dgm:spPr/>
      <dgm:t>
        <a:bodyPr/>
        <a:lstStyle/>
        <a:p>
          <a:pPr>
            <a:defRPr cap="all"/>
          </a:pPr>
          <a:r>
            <a:rPr lang="it-IT"/>
            <a:t>Brief</a:t>
          </a:r>
          <a:endParaRPr lang="en-US"/>
        </a:p>
      </dgm:t>
    </dgm:pt>
    <dgm:pt modelId="{A7632039-1436-4277-A179-ECDF59DF5C77}" type="parTrans" cxnId="{E3DCC65A-126A-47B5-A0EE-A22198BE144B}">
      <dgm:prSet/>
      <dgm:spPr/>
      <dgm:t>
        <a:bodyPr/>
        <a:lstStyle/>
        <a:p>
          <a:endParaRPr lang="en-US"/>
        </a:p>
      </dgm:t>
    </dgm:pt>
    <dgm:pt modelId="{9D123921-D9BE-405C-8230-F032A8FC0B57}" type="sibTrans" cxnId="{E3DCC65A-126A-47B5-A0EE-A22198BE144B}">
      <dgm:prSet/>
      <dgm:spPr/>
      <dgm:t>
        <a:bodyPr/>
        <a:lstStyle/>
        <a:p>
          <a:endParaRPr lang="en-US"/>
        </a:p>
      </dgm:t>
    </dgm:pt>
    <dgm:pt modelId="{A717E225-549B-4009-856F-551664A53C7F}">
      <dgm:prSet/>
      <dgm:spPr/>
      <dgm:t>
        <a:bodyPr/>
        <a:lstStyle/>
        <a:p>
          <a:pPr>
            <a:defRPr cap="all"/>
          </a:pPr>
          <a:r>
            <a:rPr lang="it-IT"/>
            <a:t>Focus Group</a:t>
          </a:r>
          <a:endParaRPr lang="en-US"/>
        </a:p>
      </dgm:t>
    </dgm:pt>
    <dgm:pt modelId="{B0326575-CF2D-4B8E-A2EE-F0E5056DF590}" type="parTrans" cxnId="{DED9ED6D-B251-4835-804F-A18AE3DD5B4C}">
      <dgm:prSet/>
      <dgm:spPr/>
      <dgm:t>
        <a:bodyPr/>
        <a:lstStyle/>
        <a:p>
          <a:endParaRPr lang="en-US"/>
        </a:p>
      </dgm:t>
    </dgm:pt>
    <dgm:pt modelId="{CF643A12-2108-4866-BF97-67B2D4E1B659}" type="sibTrans" cxnId="{DED9ED6D-B251-4835-804F-A18AE3DD5B4C}">
      <dgm:prSet/>
      <dgm:spPr/>
      <dgm:t>
        <a:bodyPr/>
        <a:lstStyle/>
        <a:p>
          <a:endParaRPr lang="en-US"/>
        </a:p>
      </dgm:t>
    </dgm:pt>
    <dgm:pt modelId="{BB96FA48-3B60-40E3-BF03-1256FC0D6746}">
      <dgm:prSet/>
      <dgm:spPr/>
      <dgm:t>
        <a:bodyPr/>
        <a:lstStyle/>
        <a:p>
          <a:pPr>
            <a:defRPr cap="all"/>
          </a:pPr>
          <a:r>
            <a:rPr lang="it-IT"/>
            <a:t>Survey</a:t>
          </a:r>
          <a:endParaRPr lang="en-US"/>
        </a:p>
      </dgm:t>
    </dgm:pt>
    <dgm:pt modelId="{F4AB608E-206A-4429-BEA2-7C78FBE6C234}" type="parTrans" cxnId="{DF75B8FE-D6D4-417D-B5FF-FF6DEF9C2675}">
      <dgm:prSet/>
      <dgm:spPr/>
      <dgm:t>
        <a:bodyPr/>
        <a:lstStyle/>
        <a:p>
          <a:endParaRPr lang="en-US"/>
        </a:p>
      </dgm:t>
    </dgm:pt>
    <dgm:pt modelId="{24B38E11-9D1C-4C93-9746-21DA6A329108}" type="sibTrans" cxnId="{DF75B8FE-D6D4-417D-B5FF-FF6DEF9C2675}">
      <dgm:prSet/>
      <dgm:spPr/>
      <dgm:t>
        <a:bodyPr/>
        <a:lstStyle/>
        <a:p>
          <a:endParaRPr lang="en-US"/>
        </a:p>
      </dgm:t>
    </dgm:pt>
    <dgm:pt modelId="{A38C7BCC-D6B1-4988-9B37-491EE64261E4}">
      <dgm:prSet/>
      <dgm:spPr/>
      <dgm:t>
        <a:bodyPr/>
        <a:lstStyle/>
        <a:p>
          <a:pPr>
            <a:defRPr cap="all"/>
          </a:pPr>
          <a:r>
            <a:rPr lang="it-IT"/>
            <a:t>Esperti </a:t>
          </a:r>
          <a:endParaRPr lang="en-US"/>
        </a:p>
      </dgm:t>
    </dgm:pt>
    <dgm:pt modelId="{BF93E6FF-2F06-4209-88B3-F24064F770C2}" type="parTrans" cxnId="{BD5F8147-B904-4DA5-8B89-5803CC7ED647}">
      <dgm:prSet/>
      <dgm:spPr/>
      <dgm:t>
        <a:bodyPr/>
        <a:lstStyle/>
        <a:p>
          <a:endParaRPr lang="en-US"/>
        </a:p>
      </dgm:t>
    </dgm:pt>
    <dgm:pt modelId="{6B4D6077-C20C-4711-ACC2-1D1233E9E7E7}" type="sibTrans" cxnId="{BD5F8147-B904-4DA5-8B89-5803CC7ED647}">
      <dgm:prSet/>
      <dgm:spPr/>
      <dgm:t>
        <a:bodyPr/>
        <a:lstStyle/>
        <a:p>
          <a:endParaRPr lang="en-US"/>
        </a:p>
      </dgm:t>
    </dgm:pt>
    <dgm:pt modelId="{ABBE5458-998D-4322-895C-BFE6442C6923}" type="pres">
      <dgm:prSet presAssocID="{8B65DBFF-B376-4A72-82D2-724F058863E5}" presName="root" presStyleCnt="0">
        <dgm:presLayoutVars>
          <dgm:dir/>
          <dgm:resizeHandles val="exact"/>
        </dgm:presLayoutVars>
      </dgm:prSet>
      <dgm:spPr/>
    </dgm:pt>
    <dgm:pt modelId="{0924978D-6CD2-4708-B9AD-3A9B8A4DEC85}" type="pres">
      <dgm:prSet presAssocID="{10798BA6-BDD4-4A73-A70A-B0FF21C06A87}" presName="compNode" presStyleCnt="0"/>
      <dgm:spPr/>
    </dgm:pt>
    <dgm:pt modelId="{5607DF0F-1A0B-4D7D-ABA9-E930F5208F39}" type="pres">
      <dgm:prSet presAssocID="{10798BA6-BDD4-4A73-A70A-B0FF21C06A87}" presName="iconBgRect" presStyleLbl="bgShp" presStyleIdx="0" presStyleCnt="4"/>
      <dgm:spPr>
        <a:prstGeom prst="round2DiagRect">
          <a:avLst>
            <a:gd name="adj1" fmla="val 29727"/>
            <a:gd name="adj2" fmla="val 0"/>
          </a:avLst>
        </a:prstGeom>
      </dgm:spPr>
    </dgm:pt>
    <dgm:pt modelId="{6F269279-20D0-4723-A073-22F76E0EF135}" type="pres">
      <dgm:prSet presAssocID="{10798BA6-BDD4-4A73-A70A-B0FF21C06A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nnolino"/>
        </a:ext>
      </dgm:extLst>
    </dgm:pt>
    <dgm:pt modelId="{73D93131-37B0-4A79-9392-F60EDA7BEB5E}" type="pres">
      <dgm:prSet presAssocID="{10798BA6-BDD4-4A73-A70A-B0FF21C06A87}" presName="spaceRect" presStyleCnt="0"/>
      <dgm:spPr/>
    </dgm:pt>
    <dgm:pt modelId="{4EE43799-90D6-4C81-9494-FE7E435ECF8F}" type="pres">
      <dgm:prSet presAssocID="{10798BA6-BDD4-4A73-A70A-B0FF21C06A87}" presName="textRect" presStyleLbl="revTx" presStyleIdx="0" presStyleCnt="4">
        <dgm:presLayoutVars>
          <dgm:chMax val="1"/>
          <dgm:chPref val="1"/>
        </dgm:presLayoutVars>
      </dgm:prSet>
      <dgm:spPr/>
    </dgm:pt>
    <dgm:pt modelId="{AE72AA99-0175-4B09-8F8C-B98C2499166F}" type="pres">
      <dgm:prSet presAssocID="{9D123921-D9BE-405C-8230-F032A8FC0B57}" presName="sibTrans" presStyleCnt="0"/>
      <dgm:spPr/>
    </dgm:pt>
    <dgm:pt modelId="{F15C7C20-F121-4421-B292-181E8725751F}" type="pres">
      <dgm:prSet presAssocID="{A717E225-549B-4009-856F-551664A53C7F}" presName="compNode" presStyleCnt="0"/>
      <dgm:spPr/>
    </dgm:pt>
    <dgm:pt modelId="{E2E052D4-2357-4061-83C3-8E7CABD7E7F6}" type="pres">
      <dgm:prSet presAssocID="{A717E225-549B-4009-856F-551664A53C7F}" presName="iconBgRect" presStyleLbl="bgShp" presStyleIdx="1" presStyleCnt="4"/>
      <dgm:spPr>
        <a:prstGeom prst="round2DiagRect">
          <a:avLst>
            <a:gd name="adj1" fmla="val 29727"/>
            <a:gd name="adj2" fmla="val 0"/>
          </a:avLst>
        </a:prstGeom>
      </dgm:spPr>
    </dgm:pt>
    <dgm:pt modelId="{7BD99A68-9F26-40B7-BA45-5007CAB6A25E}" type="pres">
      <dgm:prSet presAssocID="{A717E225-549B-4009-856F-551664A53C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tenti"/>
        </a:ext>
      </dgm:extLst>
    </dgm:pt>
    <dgm:pt modelId="{26CDE177-22F3-47A0-9DF7-27B20F5B02A5}" type="pres">
      <dgm:prSet presAssocID="{A717E225-549B-4009-856F-551664A53C7F}" presName="spaceRect" presStyleCnt="0"/>
      <dgm:spPr/>
    </dgm:pt>
    <dgm:pt modelId="{6900F434-0397-44DB-BB58-EA3B145166F1}" type="pres">
      <dgm:prSet presAssocID="{A717E225-549B-4009-856F-551664A53C7F}" presName="textRect" presStyleLbl="revTx" presStyleIdx="1" presStyleCnt="4">
        <dgm:presLayoutVars>
          <dgm:chMax val="1"/>
          <dgm:chPref val="1"/>
        </dgm:presLayoutVars>
      </dgm:prSet>
      <dgm:spPr/>
    </dgm:pt>
    <dgm:pt modelId="{F7596214-9AF1-4B4C-B632-11BA2283B2C3}" type="pres">
      <dgm:prSet presAssocID="{CF643A12-2108-4866-BF97-67B2D4E1B659}" presName="sibTrans" presStyleCnt="0"/>
      <dgm:spPr/>
    </dgm:pt>
    <dgm:pt modelId="{F521EBEA-46FE-43F2-B9D0-4042F217E3C2}" type="pres">
      <dgm:prSet presAssocID="{BB96FA48-3B60-40E3-BF03-1256FC0D6746}" presName="compNode" presStyleCnt="0"/>
      <dgm:spPr/>
    </dgm:pt>
    <dgm:pt modelId="{BFE32283-04B8-47AD-B9AB-47B4359667C9}" type="pres">
      <dgm:prSet presAssocID="{BB96FA48-3B60-40E3-BF03-1256FC0D6746}" presName="iconBgRect" presStyleLbl="bgShp" presStyleIdx="2" presStyleCnt="4"/>
      <dgm:spPr>
        <a:prstGeom prst="round2DiagRect">
          <a:avLst>
            <a:gd name="adj1" fmla="val 29727"/>
            <a:gd name="adj2" fmla="val 0"/>
          </a:avLst>
        </a:prstGeom>
      </dgm:spPr>
    </dgm:pt>
    <dgm:pt modelId="{A4F69601-AB93-446C-AB5F-1F72B95F5957}" type="pres">
      <dgm:prSet presAssocID="{BB96FA48-3B60-40E3-BF03-1256FC0D674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sola"/>
        </a:ext>
      </dgm:extLst>
    </dgm:pt>
    <dgm:pt modelId="{CD1436A9-3EC8-44E1-8C7D-89EEB6A17B59}" type="pres">
      <dgm:prSet presAssocID="{BB96FA48-3B60-40E3-BF03-1256FC0D6746}" presName="spaceRect" presStyleCnt="0"/>
      <dgm:spPr/>
    </dgm:pt>
    <dgm:pt modelId="{C1CF7D53-414B-4D0F-9BB2-8D09CCB94746}" type="pres">
      <dgm:prSet presAssocID="{BB96FA48-3B60-40E3-BF03-1256FC0D6746}" presName="textRect" presStyleLbl="revTx" presStyleIdx="2" presStyleCnt="4">
        <dgm:presLayoutVars>
          <dgm:chMax val="1"/>
          <dgm:chPref val="1"/>
        </dgm:presLayoutVars>
      </dgm:prSet>
      <dgm:spPr/>
    </dgm:pt>
    <dgm:pt modelId="{ADF2FBC4-81A9-4358-93D3-0F6E377C81DD}" type="pres">
      <dgm:prSet presAssocID="{24B38E11-9D1C-4C93-9746-21DA6A329108}" presName="sibTrans" presStyleCnt="0"/>
      <dgm:spPr/>
    </dgm:pt>
    <dgm:pt modelId="{A757B347-AD0C-4C74-B1EA-812EFA39B73B}" type="pres">
      <dgm:prSet presAssocID="{A38C7BCC-D6B1-4988-9B37-491EE64261E4}" presName="compNode" presStyleCnt="0"/>
      <dgm:spPr/>
    </dgm:pt>
    <dgm:pt modelId="{8DA34AEA-EE6F-45A0-97C7-00767695D4C3}" type="pres">
      <dgm:prSet presAssocID="{A38C7BCC-D6B1-4988-9B37-491EE64261E4}" presName="iconBgRect" presStyleLbl="bgShp" presStyleIdx="3" presStyleCnt="4"/>
      <dgm:spPr>
        <a:prstGeom prst="round2DiagRect">
          <a:avLst>
            <a:gd name="adj1" fmla="val 29727"/>
            <a:gd name="adj2" fmla="val 0"/>
          </a:avLst>
        </a:prstGeom>
      </dgm:spPr>
    </dgm:pt>
    <dgm:pt modelId="{123ED778-BDD8-4EA7-AC7D-495A9207D15B}" type="pres">
      <dgm:prSet presAssocID="{A38C7BCC-D6B1-4988-9B37-491EE64261E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tente"/>
        </a:ext>
      </dgm:extLst>
    </dgm:pt>
    <dgm:pt modelId="{FB920084-42A4-4E38-8D20-B18D8A2C7001}" type="pres">
      <dgm:prSet presAssocID="{A38C7BCC-D6B1-4988-9B37-491EE64261E4}" presName="spaceRect" presStyleCnt="0"/>
      <dgm:spPr/>
    </dgm:pt>
    <dgm:pt modelId="{811CEC21-4767-4612-BDD6-8B1448461FC2}" type="pres">
      <dgm:prSet presAssocID="{A38C7BCC-D6B1-4988-9B37-491EE64261E4}" presName="textRect" presStyleLbl="revTx" presStyleIdx="3" presStyleCnt="4">
        <dgm:presLayoutVars>
          <dgm:chMax val="1"/>
          <dgm:chPref val="1"/>
        </dgm:presLayoutVars>
      </dgm:prSet>
      <dgm:spPr/>
    </dgm:pt>
  </dgm:ptLst>
  <dgm:cxnLst>
    <dgm:cxn modelId="{3965AA13-67A9-420A-8E13-64DC7629FAD6}" type="presOf" srcId="{A717E225-549B-4009-856F-551664A53C7F}" destId="{6900F434-0397-44DB-BB58-EA3B145166F1}" srcOrd="0" destOrd="0" presId="urn:microsoft.com/office/officeart/2018/5/layout/IconLeafLabelList"/>
    <dgm:cxn modelId="{62BCBE2A-B180-4178-A88A-5956ABA5449A}" type="presOf" srcId="{BB96FA48-3B60-40E3-BF03-1256FC0D6746}" destId="{C1CF7D53-414B-4D0F-9BB2-8D09CCB94746}" srcOrd="0" destOrd="0" presId="urn:microsoft.com/office/officeart/2018/5/layout/IconLeafLabelList"/>
    <dgm:cxn modelId="{BD5F8147-B904-4DA5-8B89-5803CC7ED647}" srcId="{8B65DBFF-B376-4A72-82D2-724F058863E5}" destId="{A38C7BCC-D6B1-4988-9B37-491EE64261E4}" srcOrd="3" destOrd="0" parTransId="{BF93E6FF-2F06-4209-88B3-F24064F770C2}" sibTransId="{6B4D6077-C20C-4711-ACC2-1D1233E9E7E7}"/>
    <dgm:cxn modelId="{58B9A54B-01CB-41C8-821E-5FD1D93F86B8}" type="presOf" srcId="{10798BA6-BDD4-4A73-A70A-B0FF21C06A87}" destId="{4EE43799-90D6-4C81-9494-FE7E435ECF8F}" srcOrd="0" destOrd="0" presId="urn:microsoft.com/office/officeart/2018/5/layout/IconLeafLabelList"/>
    <dgm:cxn modelId="{E3DCC65A-126A-47B5-A0EE-A22198BE144B}" srcId="{8B65DBFF-B376-4A72-82D2-724F058863E5}" destId="{10798BA6-BDD4-4A73-A70A-B0FF21C06A87}" srcOrd="0" destOrd="0" parTransId="{A7632039-1436-4277-A179-ECDF59DF5C77}" sibTransId="{9D123921-D9BE-405C-8230-F032A8FC0B57}"/>
    <dgm:cxn modelId="{1AEC1868-3312-46C9-A3DA-BEEF2F426EA4}" type="presOf" srcId="{8B65DBFF-B376-4A72-82D2-724F058863E5}" destId="{ABBE5458-998D-4322-895C-BFE6442C6923}" srcOrd="0" destOrd="0" presId="urn:microsoft.com/office/officeart/2018/5/layout/IconLeafLabelList"/>
    <dgm:cxn modelId="{DED9ED6D-B251-4835-804F-A18AE3DD5B4C}" srcId="{8B65DBFF-B376-4A72-82D2-724F058863E5}" destId="{A717E225-549B-4009-856F-551664A53C7F}" srcOrd="1" destOrd="0" parTransId="{B0326575-CF2D-4B8E-A2EE-F0E5056DF590}" sibTransId="{CF643A12-2108-4866-BF97-67B2D4E1B659}"/>
    <dgm:cxn modelId="{0CC448F5-A8EF-4C66-97E4-270304E7D095}" type="presOf" srcId="{A38C7BCC-D6B1-4988-9B37-491EE64261E4}" destId="{811CEC21-4767-4612-BDD6-8B1448461FC2}" srcOrd="0" destOrd="0" presId="urn:microsoft.com/office/officeart/2018/5/layout/IconLeafLabelList"/>
    <dgm:cxn modelId="{DF75B8FE-D6D4-417D-B5FF-FF6DEF9C2675}" srcId="{8B65DBFF-B376-4A72-82D2-724F058863E5}" destId="{BB96FA48-3B60-40E3-BF03-1256FC0D6746}" srcOrd="2" destOrd="0" parTransId="{F4AB608E-206A-4429-BEA2-7C78FBE6C234}" sibTransId="{24B38E11-9D1C-4C93-9746-21DA6A329108}"/>
    <dgm:cxn modelId="{CC04CD77-B8EC-44AC-B525-032E0C808722}" type="presParOf" srcId="{ABBE5458-998D-4322-895C-BFE6442C6923}" destId="{0924978D-6CD2-4708-B9AD-3A9B8A4DEC85}" srcOrd="0" destOrd="0" presId="urn:microsoft.com/office/officeart/2018/5/layout/IconLeafLabelList"/>
    <dgm:cxn modelId="{8209B371-404D-415C-AFD2-F9D0C777D853}" type="presParOf" srcId="{0924978D-6CD2-4708-B9AD-3A9B8A4DEC85}" destId="{5607DF0F-1A0B-4D7D-ABA9-E930F5208F39}" srcOrd="0" destOrd="0" presId="urn:microsoft.com/office/officeart/2018/5/layout/IconLeafLabelList"/>
    <dgm:cxn modelId="{DF490084-5A83-442A-99FF-C02E7F8008EB}" type="presParOf" srcId="{0924978D-6CD2-4708-B9AD-3A9B8A4DEC85}" destId="{6F269279-20D0-4723-A073-22F76E0EF135}" srcOrd="1" destOrd="0" presId="urn:microsoft.com/office/officeart/2018/5/layout/IconLeafLabelList"/>
    <dgm:cxn modelId="{22913962-E598-4F4F-BC1E-1C616B362C04}" type="presParOf" srcId="{0924978D-6CD2-4708-B9AD-3A9B8A4DEC85}" destId="{73D93131-37B0-4A79-9392-F60EDA7BEB5E}" srcOrd="2" destOrd="0" presId="urn:microsoft.com/office/officeart/2018/5/layout/IconLeafLabelList"/>
    <dgm:cxn modelId="{BC523B37-5744-4B9C-9F8D-98A03E1A476F}" type="presParOf" srcId="{0924978D-6CD2-4708-B9AD-3A9B8A4DEC85}" destId="{4EE43799-90D6-4C81-9494-FE7E435ECF8F}" srcOrd="3" destOrd="0" presId="urn:microsoft.com/office/officeart/2018/5/layout/IconLeafLabelList"/>
    <dgm:cxn modelId="{645B8A1B-DDD2-4149-99CA-2495EFBD2F93}" type="presParOf" srcId="{ABBE5458-998D-4322-895C-BFE6442C6923}" destId="{AE72AA99-0175-4B09-8F8C-B98C2499166F}" srcOrd="1" destOrd="0" presId="urn:microsoft.com/office/officeart/2018/5/layout/IconLeafLabelList"/>
    <dgm:cxn modelId="{C1CA0026-D3B1-44D5-AF04-8707DBE62B23}" type="presParOf" srcId="{ABBE5458-998D-4322-895C-BFE6442C6923}" destId="{F15C7C20-F121-4421-B292-181E8725751F}" srcOrd="2" destOrd="0" presId="urn:microsoft.com/office/officeart/2018/5/layout/IconLeafLabelList"/>
    <dgm:cxn modelId="{AF4F375C-D451-407C-9024-5E9CC764E848}" type="presParOf" srcId="{F15C7C20-F121-4421-B292-181E8725751F}" destId="{E2E052D4-2357-4061-83C3-8E7CABD7E7F6}" srcOrd="0" destOrd="0" presId="urn:microsoft.com/office/officeart/2018/5/layout/IconLeafLabelList"/>
    <dgm:cxn modelId="{A1B24C8D-E883-4504-A794-53C27926DDA9}" type="presParOf" srcId="{F15C7C20-F121-4421-B292-181E8725751F}" destId="{7BD99A68-9F26-40B7-BA45-5007CAB6A25E}" srcOrd="1" destOrd="0" presId="urn:microsoft.com/office/officeart/2018/5/layout/IconLeafLabelList"/>
    <dgm:cxn modelId="{95974401-8D8B-4932-8D0F-C3B20093E2CB}" type="presParOf" srcId="{F15C7C20-F121-4421-B292-181E8725751F}" destId="{26CDE177-22F3-47A0-9DF7-27B20F5B02A5}" srcOrd="2" destOrd="0" presId="urn:microsoft.com/office/officeart/2018/5/layout/IconLeafLabelList"/>
    <dgm:cxn modelId="{88F02404-1B45-4430-9331-3EB46DA6A6F0}" type="presParOf" srcId="{F15C7C20-F121-4421-B292-181E8725751F}" destId="{6900F434-0397-44DB-BB58-EA3B145166F1}" srcOrd="3" destOrd="0" presId="urn:microsoft.com/office/officeart/2018/5/layout/IconLeafLabelList"/>
    <dgm:cxn modelId="{E55AD214-B4D4-4DF3-9D7A-96B0D8966DBB}" type="presParOf" srcId="{ABBE5458-998D-4322-895C-BFE6442C6923}" destId="{F7596214-9AF1-4B4C-B632-11BA2283B2C3}" srcOrd="3" destOrd="0" presId="urn:microsoft.com/office/officeart/2018/5/layout/IconLeafLabelList"/>
    <dgm:cxn modelId="{81FA6305-89E2-4459-B565-5A1BCB9758F0}" type="presParOf" srcId="{ABBE5458-998D-4322-895C-BFE6442C6923}" destId="{F521EBEA-46FE-43F2-B9D0-4042F217E3C2}" srcOrd="4" destOrd="0" presId="urn:microsoft.com/office/officeart/2018/5/layout/IconLeafLabelList"/>
    <dgm:cxn modelId="{A1C401BC-F92C-40EA-940A-0627E2202E07}" type="presParOf" srcId="{F521EBEA-46FE-43F2-B9D0-4042F217E3C2}" destId="{BFE32283-04B8-47AD-B9AB-47B4359667C9}" srcOrd="0" destOrd="0" presId="urn:microsoft.com/office/officeart/2018/5/layout/IconLeafLabelList"/>
    <dgm:cxn modelId="{3DC1C6BD-FCDE-47BE-A9D1-E2A0529E2072}" type="presParOf" srcId="{F521EBEA-46FE-43F2-B9D0-4042F217E3C2}" destId="{A4F69601-AB93-446C-AB5F-1F72B95F5957}" srcOrd="1" destOrd="0" presId="urn:microsoft.com/office/officeart/2018/5/layout/IconLeafLabelList"/>
    <dgm:cxn modelId="{A5EC0CA8-FE34-4D07-BBFA-6FD8448BE9BC}" type="presParOf" srcId="{F521EBEA-46FE-43F2-B9D0-4042F217E3C2}" destId="{CD1436A9-3EC8-44E1-8C7D-89EEB6A17B59}" srcOrd="2" destOrd="0" presId="urn:microsoft.com/office/officeart/2018/5/layout/IconLeafLabelList"/>
    <dgm:cxn modelId="{5C04EE1F-9A2C-4311-9902-53CC2EC9B260}" type="presParOf" srcId="{F521EBEA-46FE-43F2-B9D0-4042F217E3C2}" destId="{C1CF7D53-414B-4D0F-9BB2-8D09CCB94746}" srcOrd="3" destOrd="0" presId="urn:microsoft.com/office/officeart/2018/5/layout/IconLeafLabelList"/>
    <dgm:cxn modelId="{358E8B11-E90A-4E1E-9CB0-3C5DC8A01819}" type="presParOf" srcId="{ABBE5458-998D-4322-895C-BFE6442C6923}" destId="{ADF2FBC4-81A9-4358-93D3-0F6E377C81DD}" srcOrd="5" destOrd="0" presId="urn:microsoft.com/office/officeart/2018/5/layout/IconLeafLabelList"/>
    <dgm:cxn modelId="{9896E4A2-A7AC-409E-8F14-83918937227B}" type="presParOf" srcId="{ABBE5458-998D-4322-895C-BFE6442C6923}" destId="{A757B347-AD0C-4C74-B1EA-812EFA39B73B}" srcOrd="6" destOrd="0" presId="urn:microsoft.com/office/officeart/2018/5/layout/IconLeafLabelList"/>
    <dgm:cxn modelId="{BAA02EA3-A7F8-4E7C-BE99-002A1D48DFE8}" type="presParOf" srcId="{A757B347-AD0C-4C74-B1EA-812EFA39B73B}" destId="{8DA34AEA-EE6F-45A0-97C7-00767695D4C3}" srcOrd="0" destOrd="0" presId="urn:microsoft.com/office/officeart/2018/5/layout/IconLeafLabelList"/>
    <dgm:cxn modelId="{57BA41DB-1CB6-402E-9A80-153CFF2878EB}" type="presParOf" srcId="{A757B347-AD0C-4C74-B1EA-812EFA39B73B}" destId="{123ED778-BDD8-4EA7-AC7D-495A9207D15B}" srcOrd="1" destOrd="0" presId="urn:microsoft.com/office/officeart/2018/5/layout/IconLeafLabelList"/>
    <dgm:cxn modelId="{58987E3C-DC01-4642-969D-06877A684434}" type="presParOf" srcId="{A757B347-AD0C-4C74-B1EA-812EFA39B73B}" destId="{FB920084-42A4-4E38-8D20-B18D8A2C7001}" srcOrd="2" destOrd="0" presId="urn:microsoft.com/office/officeart/2018/5/layout/IconLeafLabelList"/>
    <dgm:cxn modelId="{5C88875B-33DC-4D49-9ACA-A47DF075273F}" type="presParOf" srcId="{A757B347-AD0C-4C74-B1EA-812EFA39B73B}" destId="{811CEC21-4767-4612-BDD6-8B1448461FC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B98341-FC10-4F8E-BB9C-AB47F7B5835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64F3C33-3808-4AEB-81DD-9DAA0BC1DE50}">
      <dgm:prSet/>
      <dgm:spPr/>
      <dgm:t>
        <a:bodyPr/>
        <a:lstStyle/>
        <a:p>
          <a:pPr>
            <a:lnSpc>
              <a:spcPct val="100000"/>
            </a:lnSpc>
          </a:pPr>
          <a:r>
            <a:rPr lang="it-IT" b="1"/>
            <a:t>Identify a design challenge</a:t>
          </a:r>
          <a:endParaRPr lang="en-US"/>
        </a:p>
      </dgm:t>
    </dgm:pt>
    <dgm:pt modelId="{01933412-9797-42DB-8029-E8167B5B4C7E}" type="parTrans" cxnId="{EC0678DF-8D54-47FB-AFE2-1165D4D13D24}">
      <dgm:prSet/>
      <dgm:spPr/>
      <dgm:t>
        <a:bodyPr/>
        <a:lstStyle/>
        <a:p>
          <a:endParaRPr lang="en-US"/>
        </a:p>
      </dgm:t>
    </dgm:pt>
    <dgm:pt modelId="{5051A278-779E-458B-9FB4-57895BCC482B}" type="sibTrans" cxnId="{EC0678DF-8D54-47FB-AFE2-1165D4D13D24}">
      <dgm:prSet/>
      <dgm:spPr/>
      <dgm:t>
        <a:bodyPr/>
        <a:lstStyle/>
        <a:p>
          <a:pPr>
            <a:lnSpc>
              <a:spcPct val="100000"/>
            </a:lnSpc>
          </a:pPr>
          <a:endParaRPr lang="en-US"/>
        </a:p>
      </dgm:t>
    </dgm:pt>
    <dgm:pt modelId="{80CA77E0-C3DC-4AA3-A4FD-811AD95CB11F}">
      <dgm:prSet/>
      <dgm:spPr/>
      <dgm:t>
        <a:bodyPr/>
        <a:lstStyle/>
        <a:p>
          <a:pPr>
            <a:lnSpc>
              <a:spcPct val="100000"/>
            </a:lnSpc>
          </a:pPr>
          <a:r>
            <a:rPr lang="it-IT" b="1"/>
            <a:t>Recognize existing knowledge</a:t>
          </a:r>
          <a:endParaRPr lang="en-US"/>
        </a:p>
      </dgm:t>
    </dgm:pt>
    <dgm:pt modelId="{35414661-6597-4BFA-90CB-8C16770B6A14}" type="parTrans" cxnId="{26BF6733-F341-4001-82A9-B786F9660F8B}">
      <dgm:prSet/>
      <dgm:spPr/>
      <dgm:t>
        <a:bodyPr/>
        <a:lstStyle/>
        <a:p>
          <a:endParaRPr lang="en-US"/>
        </a:p>
      </dgm:t>
    </dgm:pt>
    <dgm:pt modelId="{10141359-D119-4896-B3B7-CB36DA6D5ECA}" type="sibTrans" cxnId="{26BF6733-F341-4001-82A9-B786F9660F8B}">
      <dgm:prSet/>
      <dgm:spPr/>
      <dgm:t>
        <a:bodyPr/>
        <a:lstStyle/>
        <a:p>
          <a:pPr>
            <a:lnSpc>
              <a:spcPct val="100000"/>
            </a:lnSpc>
          </a:pPr>
          <a:endParaRPr lang="en-US"/>
        </a:p>
      </dgm:t>
    </dgm:pt>
    <dgm:pt modelId="{1A6DCBF2-1D99-4F71-9BBF-B7DF0738BF63}">
      <dgm:prSet/>
      <dgm:spPr/>
      <dgm:t>
        <a:bodyPr/>
        <a:lstStyle/>
        <a:p>
          <a:pPr>
            <a:lnSpc>
              <a:spcPct val="100000"/>
            </a:lnSpc>
          </a:pPr>
          <a:r>
            <a:rPr lang="it-IT" b="1"/>
            <a:t>Identify people to speak with</a:t>
          </a:r>
          <a:endParaRPr lang="en-US"/>
        </a:p>
      </dgm:t>
    </dgm:pt>
    <dgm:pt modelId="{300B19BF-A89E-4EF1-AF06-5BBABF0B6D95}" type="parTrans" cxnId="{74519378-3FD7-4E51-9293-A0D03F828295}">
      <dgm:prSet/>
      <dgm:spPr/>
      <dgm:t>
        <a:bodyPr/>
        <a:lstStyle/>
        <a:p>
          <a:endParaRPr lang="en-US"/>
        </a:p>
      </dgm:t>
    </dgm:pt>
    <dgm:pt modelId="{071A4E40-541E-4792-AD26-1779E70FCEF9}" type="sibTrans" cxnId="{74519378-3FD7-4E51-9293-A0D03F828295}">
      <dgm:prSet/>
      <dgm:spPr/>
      <dgm:t>
        <a:bodyPr/>
        <a:lstStyle/>
        <a:p>
          <a:pPr>
            <a:lnSpc>
              <a:spcPct val="100000"/>
            </a:lnSpc>
          </a:pPr>
          <a:endParaRPr lang="en-US"/>
        </a:p>
      </dgm:t>
    </dgm:pt>
    <dgm:pt modelId="{CDC41761-507F-43E5-8F88-5445473E31B4}">
      <dgm:prSet/>
      <dgm:spPr/>
      <dgm:t>
        <a:bodyPr/>
        <a:lstStyle/>
        <a:p>
          <a:pPr>
            <a:lnSpc>
              <a:spcPct val="100000"/>
            </a:lnSpc>
          </a:pPr>
          <a:r>
            <a:rPr lang="it-IT" b="1"/>
            <a:t>Choose Research Methods</a:t>
          </a:r>
          <a:r>
            <a:rPr lang="it-IT"/>
            <a:t>: </a:t>
          </a:r>
          <a:r>
            <a:rPr lang="it-IT" i="1"/>
            <a:t>interviste individuali o di gruppo, immersione nel contesto, auto documentazione, community, interviste ad esperti, cercare ispirazione in nuovi posti</a:t>
          </a:r>
          <a:endParaRPr lang="en-US"/>
        </a:p>
      </dgm:t>
    </dgm:pt>
    <dgm:pt modelId="{FBD2E096-B546-4325-9899-D9E79C470309}" type="parTrans" cxnId="{4E4A5402-BB25-474F-8100-D77CC8870E30}">
      <dgm:prSet/>
      <dgm:spPr/>
      <dgm:t>
        <a:bodyPr/>
        <a:lstStyle/>
        <a:p>
          <a:endParaRPr lang="en-US"/>
        </a:p>
      </dgm:t>
    </dgm:pt>
    <dgm:pt modelId="{1AB08B68-CEEC-4EC6-ACD6-4B4839039184}" type="sibTrans" cxnId="{4E4A5402-BB25-474F-8100-D77CC8870E30}">
      <dgm:prSet/>
      <dgm:spPr/>
      <dgm:t>
        <a:bodyPr/>
        <a:lstStyle/>
        <a:p>
          <a:pPr>
            <a:lnSpc>
              <a:spcPct val="100000"/>
            </a:lnSpc>
          </a:pPr>
          <a:endParaRPr lang="en-US"/>
        </a:p>
      </dgm:t>
    </dgm:pt>
    <dgm:pt modelId="{756122D9-2F1C-41C5-B1C3-9D32175AD884}">
      <dgm:prSet/>
      <dgm:spPr/>
      <dgm:t>
        <a:bodyPr/>
        <a:lstStyle/>
        <a:p>
          <a:pPr>
            <a:lnSpc>
              <a:spcPct val="100000"/>
            </a:lnSpc>
          </a:pPr>
          <a:r>
            <a:rPr lang="it-IT" b="1"/>
            <a:t>Develop an interview approach</a:t>
          </a:r>
          <a:r>
            <a:rPr lang="it-IT"/>
            <a:t>: </a:t>
          </a:r>
          <a:r>
            <a:rPr lang="it-IT" i="1"/>
            <a:t>intervista guidata, eventi critici</a:t>
          </a:r>
          <a:endParaRPr lang="en-US"/>
        </a:p>
      </dgm:t>
    </dgm:pt>
    <dgm:pt modelId="{281646CC-7319-42F9-B42B-8C8D1A3F71BE}" type="parTrans" cxnId="{8FF39051-EF41-4330-B353-EAE198F1BE0A}">
      <dgm:prSet/>
      <dgm:spPr/>
      <dgm:t>
        <a:bodyPr/>
        <a:lstStyle/>
        <a:p>
          <a:endParaRPr lang="en-US"/>
        </a:p>
      </dgm:t>
    </dgm:pt>
    <dgm:pt modelId="{4B00FA14-E11D-4405-865A-565A4B4C5E2F}" type="sibTrans" cxnId="{8FF39051-EF41-4330-B353-EAE198F1BE0A}">
      <dgm:prSet/>
      <dgm:spPr/>
      <dgm:t>
        <a:bodyPr/>
        <a:lstStyle/>
        <a:p>
          <a:pPr>
            <a:lnSpc>
              <a:spcPct val="100000"/>
            </a:lnSpc>
          </a:pPr>
          <a:endParaRPr lang="en-US"/>
        </a:p>
      </dgm:t>
    </dgm:pt>
    <dgm:pt modelId="{0E70E4A0-D638-43F2-9531-BF8CF326620E}">
      <dgm:prSet/>
      <dgm:spPr/>
      <dgm:t>
        <a:bodyPr/>
        <a:lstStyle/>
        <a:p>
          <a:pPr>
            <a:lnSpc>
              <a:spcPct val="100000"/>
            </a:lnSpc>
          </a:pPr>
          <a:r>
            <a:rPr lang="it-IT" b="1"/>
            <a:t>Develop your Mindset</a:t>
          </a:r>
          <a:r>
            <a:rPr lang="it-IT"/>
            <a:t>: </a:t>
          </a:r>
          <a:r>
            <a:rPr lang="it-IT" i="1"/>
            <a:t>la mente del principiante, osservatore vs. interprete</a:t>
          </a:r>
          <a:endParaRPr lang="en-US"/>
        </a:p>
      </dgm:t>
    </dgm:pt>
    <dgm:pt modelId="{623F7D9C-5C40-4BE9-A934-CD514A9AE1CB}" type="parTrans" cxnId="{803E035C-3DD7-4F36-97E4-EBB69AEFA4C5}">
      <dgm:prSet/>
      <dgm:spPr/>
      <dgm:t>
        <a:bodyPr/>
        <a:lstStyle/>
        <a:p>
          <a:endParaRPr lang="en-US"/>
        </a:p>
      </dgm:t>
    </dgm:pt>
    <dgm:pt modelId="{26E75B6B-B087-4550-B481-98AA8BE0639C}" type="sibTrans" cxnId="{803E035C-3DD7-4F36-97E4-EBB69AEFA4C5}">
      <dgm:prSet/>
      <dgm:spPr/>
      <dgm:t>
        <a:bodyPr/>
        <a:lstStyle/>
        <a:p>
          <a:endParaRPr lang="en-US"/>
        </a:p>
      </dgm:t>
    </dgm:pt>
    <dgm:pt modelId="{96DC45BD-667D-4848-B845-848A0490158F}" type="pres">
      <dgm:prSet presAssocID="{8FB98341-FC10-4F8E-BB9C-AB47F7B58354}" presName="root" presStyleCnt="0">
        <dgm:presLayoutVars>
          <dgm:dir/>
          <dgm:resizeHandles val="exact"/>
        </dgm:presLayoutVars>
      </dgm:prSet>
      <dgm:spPr/>
    </dgm:pt>
    <dgm:pt modelId="{D6B6B555-F6C2-4009-8760-21CA09AF5CA6}" type="pres">
      <dgm:prSet presAssocID="{8FB98341-FC10-4F8E-BB9C-AB47F7B58354}" presName="container" presStyleCnt="0">
        <dgm:presLayoutVars>
          <dgm:dir/>
          <dgm:resizeHandles val="exact"/>
        </dgm:presLayoutVars>
      </dgm:prSet>
      <dgm:spPr/>
    </dgm:pt>
    <dgm:pt modelId="{C0276C68-8849-4F9F-85D2-B59530508718}" type="pres">
      <dgm:prSet presAssocID="{B64F3C33-3808-4AEB-81DD-9DAA0BC1DE50}" presName="compNode" presStyleCnt="0"/>
      <dgm:spPr/>
    </dgm:pt>
    <dgm:pt modelId="{37EF3405-899F-4291-A8FC-5F28419D0F54}" type="pres">
      <dgm:prSet presAssocID="{B64F3C33-3808-4AEB-81DD-9DAA0BC1DE50}" presName="iconBgRect" presStyleLbl="bgShp" presStyleIdx="0" presStyleCnt="6"/>
      <dgm:spPr/>
    </dgm:pt>
    <dgm:pt modelId="{6E5C5FFE-B529-444D-9376-68E0B76CA15D}" type="pres">
      <dgm:prSet presAssocID="{B64F3C33-3808-4AEB-81DD-9DAA0BC1DE5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69DA71E0-37DE-453C-B756-8057A0DD4633}" type="pres">
      <dgm:prSet presAssocID="{B64F3C33-3808-4AEB-81DD-9DAA0BC1DE50}" presName="spaceRect" presStyleCnt="0"/>
      <dgm:spPr/>
    </dgm:pt>
    <dgm:pt modelId="{9DC260F5-DE6C-4725-A971-A978EE979C6D}" type="pres">
      <dgm:prSet presAssocID="{B64F3C33-3808-4AEB-81DD-9DAA0BC1DE50}" presName="textRect" presStyleLbl="revTx" presStyleIdx="0" presStyleCnt="6">
        <dgm:presLayoutVars>
          <dgm:chMax val="1"/>
          <dgm:chPref val="1"/>
        </dgm:presLayoutVars>
      </dgm:prSet>
      <dgm:spPr/>
    </dgm:pt>
    <dgm:pt modelId="{4CBD6451-D646-43B0-8CB3-1B40344EF0C1}" type="pres">
      <dgm:prSet presAssocID="{5051A278-779E-458B-9FB4-57895BCC482B}" presName="sibTrans" presStyleLbl="sibTrans2D1" presStyleIdx="0" presStyleCnt="0"/>
      <dgm:spPr/>
    </dgm:pt>
    <dgm:pt modelId="{72D8D405-4185-4443-AB6B-715796F821D0}" type="pres">
      <dgm:prSet presAssocID="{80CA77E0-C3DC-4AA3-A4FD-811AD95CB11F}" presName="compNode" presStyleCnt="0"/>
      <dgm:spPr/>
    </dgm:pt>
    <dgm:pt modelId="{E7EAE997-2265-4806-8751-7134D899818C}" type="pres">
      <dgm:prSet presAssocID="{80CA77E0-C3DC-4AA3-A4FD-811AD95CB11F}" presName="iconBgRect" presStyleLbl="bgShp" presStyleIdx="1" presStyleCnt="6"/>
      <dgm:spPr/>
    </dgm:pt>
    <dgm:pt modelId="{5149F7EB-26F9-47DB-A0E6-A84AC0E5B76F}" type="pres">
      <dgm:prSet presAssocID="{80CA77E0-C3DC-4AA3-A4FD-811AD95CB11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8C078752-AAA3-4E60-8D70-BA10DB8C071B}" type="pres">
      <dgm:prSet presAssocID="{80CA77E0-C3DC-4AA3-A4FD-811AD95CB11F}" presName="spaceRect" presStyleCnt="0"/>
      <dgm:spPr/>
    </dgm:pt>
    <dgm:pt modelId="{5AE6078F-69EB-495E-AD1E-92A58558177F}" type="pres">
      <dgm:prSet presAssocID="{80CA77E0-C3DC-4AA3-A4FD-811AD95CB11F}" presName="textRect" presStyleLbl="revTx" presStyleIdx="1" presStyleCnt="6">
        <dgm:presLayoutVars>
          <dgm:chMax val="1"/>
          <dgm:chPref val="1"/>
        </dgm:presLayoutVars>
      </dgm:prSet>
      <dgm:spPr/>
    </dgm:pt>
    <dgm:pt modelId="{370D0E76-145D-4B10-A20B-3FA8298434EA}" type="pres">
      <dgm:prSet presAssocID="{10141359-D119-4896-B3B7-CB36DA6D5ECA}" presName="sibTrans" presStyleLbl="sibTrans2D1" presStyleIdx="0" presStyleCnt="0"/>
      <dgm:spPr/>
    </dgm:pt>
    <dgm:pt modelId="{78FAA08A-7B93-4876-9BE0-FBD8F5ABEA9C}" type="pres">
      <dgm:prSet presAssocID="{1A6DCBF2-1D99-4F71-9BBF-B7DF0738BF63}" presName="compNode" presStyleCnt="0"/>
      <dgm:spPr/>
    </dgm:pt>
    <dgm:pt modelId="{34C8760C-F221-4C93-A7F3-BC62E2CAAB58}" type="pres">
      <dgm:prSet presAssocID="{1A6DCBF2-1D99-4F71-9BBF-B7DF0738BF63}" presName="iconBgRect" presStyleLbl="bgShp" presStyleIdx="2" presStyleCnt="6"/>
      <dgm:spPr/>
    </dgm:pt>
    <dgm:pt modelId="{F78BFC0F-7E6F-45A0-9FDC-D6CDC77753D8}" type="pres">
      <dgm:prSet presAssocID="{1A6DCBF2-1D99-4F71-9BBF-B7DF0738BF6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uppo"/>
        </a:ext>
      </dgm:extLst>
    </dgm:pt>
    <dgm:pt modelId="{07AB7EFA-398F-4E86-A4D5-2D2E50F5F20B}" type="pres">
      <dgm:prSet presAssocID="{1A6DCBF2-1D99-4F71-9BBF-B7DF0738BF63}" presName="spaceRect" presStyleCnt="0"/>
      <dgm:spPr/>
    </dgm:pt>
    <dgm:pt modelId="{E38D2761-228A-4727-BB9D-97C5DCF0E05E}" type="pres">
      <dgm:prSet presAssocID="{1A6DCBF2-1D99-4F71-9BBF-B7DF0738BF63}" presName="textRect" presStyleLbl="revTx" presStyleIdx="2" presStyleCnt="6">
        <dgm:presLayoutVars>
          <dgm:chMax val="1"/>
          <dgm:chPref val="1"/>
        </dgm:presLayoutVars>
      </dgm:prSet>
      <dgm:spPr/>
    </dgm:pt>
    <dgm:pt modelId="{A56811A7-A286-48FE-86EB-4F06D612C984}" type="pres">
      <dgm:prSet presAssocID="{071A4E40-541E-4792-AD26-1779E70FCEF9}" presName="sibTrans" presStyleLbl="sibTrans2D1" presStyleIdx="0" presStyleCnt="0"/>
      <dgm:spPr/>
    </dgm:pt>
    <dgm:pt modelId="{9C81FD02-9088-43CC-A474-649B043CDC86}" type="pres">
      <dgm:prSet presAssocID="{CDC41761-507F-43E5-8F88-5445473E31B4}" presName="compNode" presStyleCnt="0"/>
      <dgm:spPr/>
    </dgm:pt>
    <dgm:pt modelId="{282644CD-4E48-4DFC-972A-83D0791AAB47}" type="pres">
      <dgm:prSet presAssocID="{CDC41761-507F-43E5-8F88-5445473E31B4}" presName="iconBgRect" presStyleLbl="bgShp" presStyleIdx="3" presStyleCnt="6"/>
      <dgm:spPr/>
    </dgm:pt>
    <dgm:pt modelId="{81B112A8-61AE-4F1E-91C5-7A2B143CFA3B}" type="pres">
      <dgm:prSet presAssocID="{CDC41761-507F-43E5-8F88-5445473E31B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uba dive"/>
        </a:ext>
      </dgm:extLst>
    </dgm:pt>
    <dgm:pt modelId="{547C69AC-7E70-40CB-87D7-DF3918CA1ED9}" type="pres">
      <dgm:prSet presAssocID="{CDC41761-507F-43E5-8F88-5445473E31B4}" presName="spaceRect" presStyleCnt="0"/>
      <dgm:spPr/>
    </dgm:pt>
    <dgm:pt modelId="{20B4E424-C884-4751-BD74-514C61EA8428}" type="pres">
      <dgm:prSet presAssocID="{CDC41761-507F-43E5-8F88-5445473E31B4}" presName="textRect" presStyleLbl="revTx" presStyleIdx="3" presStyleCnt="6">
        <dgm:presLayoutVars>
          <dgm:chMax val="1"/>
          <dgm:chPref val="1"/>
        </dgm:presLayoutVars>
      </dgm:prSet>
      <dgm:spPr/>
    </dgm:pt>
    <dgm:pt modelId="{90DDF1F3-DF2C-4E42-BEF3-BA3983147896}" type="pres">
      <dgm:prSet presAssocID="{1AB08B68-CEEC-4EC6-ACD6-4B4839039184}" presName="sibTrans" presStyleLbl="sibTrans2D1" presStyleIdx="0" presStyleCnt="0"/>
      <dgm:spPr/>
    </dgm:pt>
    <dgm:pt modelId="{DD1E81C0-E85A-40CE-9DDA-A2A371E7AB85}" type="pres">
      <dgm:prSet presAssocID="{756122D9-2F1C-41C5-B1C3-9D32175AD884}" presName="compNode" presStyleCnt="0"/>
      <dgm:spPr/>
    </dgm:pt>
    <dgm:pt modelId="{D7BC5F1E-8698-423F-9708-4AC5C0E4C8FF}" type="pres">
      <dgm:prSet presAssocID="{756122D9-2F1C-41C5-B1C3-9D32175AD884}" presName="iconBgRect" presStyleLbl="bgShp" presStyleIdx="4" presStyleCnt="6"/>
      <dgm:spPr/>
    </dgm:pt>
    <dgm:pt modelId="{8FDB2593-7204-4F76-ACE2-69A7BAC3B523}" type="pres">
      <dgm:prSet presAssocID="{756122D9-2F1C-41C5-B1C3-9D32175AD88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ard Room"/>
        </a:ext>
      </dgm:extLst>
    </dgm:pt>
    <dgm:pt modelId="{E054E3F9-A7DE-4D6A-A240-9C939C65ADAF}" type="pres">
      <dgm:prSet presAssocID="{756122D9-2F1C-41C5-B1C3-9D32175AD884}" presName="spaceRect" presStyleCnt="0"/>
      <dgm:spPr/>
    </dgm:pt>
    <dgm:pt modelId="{8A145F2A-6AFE-44B7-A15C-D452843BAA3C}" type="pres">
      <dgm:prSet presAssocID="{756122D9-2F1C-41C5-B1C3-9D32175AD884}" presName="textRect" presStyleLbl="revTx" presStyleIdx="4" presStyleCnt="6">
        <dgm:presLayoutVars>
          <dgm:chMax val="1"/>
          <dgm:chPref val="1"/>
        </dgm:presLayoutVars>
      </dgm:prSet>
      <dgm:spPr/>
    </dgm:pt>
    <dgm:pt modelId="{C814474F-6F6E-44B5-83C1-5DE79C02EE82}" type="pres">
      <dgm:prSet presAssocID="{4B00FA14-E11D-4405-865A-565A4B4C5E2F}" presName="sibTrans" presStyleLbl="sibTrans2D1" presStyleIdx="0" presStyleCnt="0"/>
      <dgm:spPr/>
    </dgm:pt>
    <dgm:pt modelId="{5696089C-592C-4133-8E5D-8314B4CCD436}" type="pres">
      <dgm:prSet presAssocID="{0E70E4A0-D638-43F2-9531-BF8CF326620E}" presName="compNode" presStyleCnt="0"/>
      <dgm:spPr/>
    </dgm:pt>
    <dgm:pt modelId="{0B419984-1C51-408B-BF9D-343BE169E628}" type="pres">
      <dgm:prSet presAssocID="{0E70E4A0-D638-43F2-9531-BF8CF326620E}" presName="iconBgRect" presStyleLbl="bgShp" presStyleIdx="5" presStyleCnt="6"/>
      <dgm:spPr/>
    </dgm:pt>
    <dgm:pt modelId="{1C0EA6D1-D8E3-4D59-A153-E3D125B10274}" type="pres">
      <dgm:prSet presAssocID="{0E70E4A0-D638-43F2-9531-BF8CF326620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at"/>
        </a:ext>
      </dgm:extLst>
    </dgm:pt>
    <dgm:pt modelId="{8EE23E81-FC6E-46B7-9796-D8942B4CD9E4}" type="pres">
      <dgm:prSet presAssocID="{0E70E4A0-D638-43F2-9531-BF8CF326620E}" presName="spaceRect" presStyleCnt="0"/>
      <dgm:spPr/>
    </dgm:pt>
    <dgm:pt modelId="{A70CC0B2-07FF-4257-9CEF-6D49E20B4BF8}" type="pres">
      <dgm:prSet presAssocID="{0E70E4A0-D638-43F2-9531-BF8CF326620E}" presName="textRect" presStyleLbl="revTx" presStyleIdx="5" presStyleCnt="6">
        <dgm:presLayoutVars>
          <dgm:chMax val="1"/>
          <dgm:chPref val="1"/>
        </dgm:presLayoutVars>
      </dgm:prSet>
      <dgm:spPr/>
    </dgm:pt>
  </dgm:ptLst>
  <dgm:cxnLst>
    <dgm:cxn modelId="{4E4A5402-BB25-474F-8100-D77CC8870E30}" srcId="{8FB98341-FC10-4F8E-BB9C-AB47F7B58354}" destId="{CDC41761-507F-43E5-8F88-5445473E31B4}" srcOrd="3" destOrd="0" parTransId="{FBD2E096-B546-4325-9899-D9E79C470309}" sibTransId="{1AB08B68-CEEC-4EC6-ACD6-4B4839039184}"/>
    <dgm:cxn modelId="{375C200E-4127-4606-AA86-30523B915517}" type="presOf" srcId="{1A6DCBF2-1D99-4F71-9BBF-B7DF0738BF63}" destId="{E38D2761-228A-4727-BB9D-97C5DCF0E05E}" srcOrd="0" destOrd="0" presId="urn:microsoft.com/office/officeart/2018/2/layout/IconCircleList"/>
    <dgm:cxn modelId="{63CB1B1A-5BAC-482A-81F3-13ED3DCCC36C}" type="presOf" srcId="{B64F3C33-3808-4AEB-81DD-9DAA0BC1DE50}" destId="{9DC260F5-DE6C-4725-A971-A978EE979C6D}" srcOrd="0" destOrd="0" presId="urn:microsoft.com/office/officeart/2018/2/layout/IconCircleList"/>
    <dgm:cxn modelId="{BFDDCF25-F5E8-4B66-A548-70C64500D2C3}" type="presOf" srcId="{4B00FA14-E11D-4405-865A-565A4B4C5E2F}" destId="{C814474F-6F6E-44B5-83C1-5DE79C02EE82}" srcOrd="0" destOrd="0" presId="urn:microsoft.com/office/officeart/2018/2/layout/IconCircleList"/>
    <dgm:cxn modelId="{BC2D5F2A-DB27-46EE-90B4-21487025846B}" type="presOf" srcId="{8FB98341-FC10-4F8E-BB9C-AB47F7B58354}" destId="{96DC45BD-667D-4848-B845-848A0490158F}" srcOrd="0" destOrd="0" presId="urn:microsoft.com/office/officeart/2018/2/layout/IconCircleList"/>
    <dgm:cxn modelId="{26BF6733-F341-4001-82A9-B786F9660F8B}" srcId="{8FB98341-FC10-4F8E-BB9C-AB47F7B58354}" destId="{80CA77E0-C3DC-4AA3-A4FD-811AD95CB11F}" srcOrd="1" destOrd="0" parTransId="{35414661-6597-4BFA-90CB-8C16770B6A14}" sibTransId="{10141359-D119-4896-B3B7-CB36DA6D5ECA}"/>
    <dgm:cxn modelId="{D6C4E642-5247-4532-8F78-9945276C2315}" type="presOf" srcId="{1AB08B68-CEEC-4EC6-ACD6-4B4839039184}" destId="{90DDF1F3-DF2C-4E42-BEF3-BA3983147896}" srcOrd="0" destOrd="0" presId="urn:microsoft.com/office/officeart/2018/2/layout/IconCircleList"/>
    <dgm:cxn modelId="{8FF39051-EF41-4330-B353-EAE198F1BE0A}" srcId="{8FB98341-FC10-4F8E-BB9C-AB47F7B58354}" destId="{756122D9-2F1C-41C5-B1C3-9D32175AD884}" srcOrd="4" destOrd="0" parTransId="{281646CC-7319-42F9-B42B-8C8D1A3F71BE}" sibTransId="{4B00FA14-E11D-4405-865A-565A4B4C5E2F}"/>
    <dgm:cxn modelId="{803E035C-3DD7-4F36-97E4-EBB69AEFA4C5}" srcId="{8FB98341-FC10-4F8E-BB9C-AB47F7B58354}" destId="{0E70E4A0-D638-43F2-9531-BF8CF326620E}" srcOrd="5" destOrd="0" parTransId="{623F7D9C-5C40-4BE9-A934-CD514A9AE1CB}" sibTransId="{26E75B6B-B087-4550-B481-98AA8BE0639C}"/>
    <dgm:cxn modelId="{74519378-3FD7-4E51-9293-A0D03F828295}" srcId="{8FB98341-FC10-4F8E-BB9C-AB47F7B58354}" destId="{1A6DCBF2-1D99-4F71-9BBF-B7DF0738BF63}" srcOrd="2" destOrd="0" parTransId="{300B19BF-A89E-4EF1-AF06-5BBABF0B6D95}" sibTransId="{071A4E40-541E-4792-AD26-1779E70FCEF9}"/>
    <dgm:cxn modelId="{8E861A8D-351F-4303-9B9B-34585AC2AD15}" type="presOf" srcId="{80CA77E0-C3DC-4AA3-A4FD-811AD95CB11F}" destId="{5AE6078F-69EB-495E-AD1E-92A58558177F}" srcOrd="0" destOrd="0" presId="urn:microsoft.com/office/officeart/2018/2/layout/IconCircleList"/>
    <dgm:cxn modelId="{4D617494-4F8A-4BDD-BC38-A4FED665CEB9}" type="presOf" srcId="{10141359-D119-4896-B3B7-CB36DA6D5ECA}" destId="{370D0E76-145D-4B10-A20B-3FA8298434EA}" srcOrd="0" destOrd="0" presId="urn:microsoft.com/office/officeart/2018/2/layout/IconCircleList"/>
    <dgm:cxn modelId="{D73DCC9C-D3C5-4BCF-9924-029807EFB0E5}" type="presOf" srcId="{071A4E40-541E-4792-AD26-1779E70FCEF9}" destId="{A56811A7-A286-48FE-86EB-4F06D612C984}" srcOrd="0" destOrd="0" presId="urn:microsoft.com/office/officeart/2018/2/layout/IconCircleList"/>
    <dgm:cxn modelId="{45CB1CB5-7A9E-46F8-915C-560ACDFB4E6F}" type="presOf" srcId="{CDC41761-507F-43E5-8F88-5445473E31B4}" destId="{20B4E424-C884-4751-BD74-514C61EA8428}" srcOrd="0" destOrd="0" presId="urn:microsoft.com/office/officeart/2018/2/layout/IconCircleList"/>
    <dgm:cxn modelId="{91FDB9BF-90DC-4D27-AA23-27BC599EA5F1}" type="presOf" srcId="{5051A278-779E-458B-9FB4-57895BCC482B}" destId="{4CBD6451-D646-43B0-8CB3-1B40344EF0C1}" srcOrd="0" destOrd="0" presId="urn:microsoft.com/office/officeart/2018/2/layout/IconCircleList"/>
    <dgm:cxn modelId="{5A7C7FC4-BA3E-4C40-A530-ED640575C31D}" type="presOf" srcId="{0E70E4A0-D638-43F2-9531-BF8CF326620E}" destId="{A70CC0B2-07FF-4257-9CEF-6D49E20B4BF8}" srcOrd="0" destOrd="0" presId="urn:microsoft.com/office/officeart/2018/2/layout/IconCircleList"/>
    <dgm:cxn modelId="{9190CCCF-245F-4EDA-AFC2-55BDD46311FD}" type="presOf" srcId="{756122D9-2F1C-41C5-B1C3-9D32175AD884}" destId="{8A145F2A-6AFE-44B7-A15C-D452843BAA3C}" srcOrd="0" destOrd="0" presId="urn:microsoft.com/office/officeart/2018/2/layout/IconCircleList"/>
    <dgm:cxn modelId="{EC0678DF-8D54-47FB-AFE2-1165D4D13D24}" srcId="{8FB98341-FC10-4F8E-BB9C-AB47F7B58354}" destId="{B64F3C33-3808-4AEB-81DD-9DAA0BC1DE50}" srcOrd="0" destOrd="0" parTransId="{01933412-9797-42DB-8029-E8167B5B4C7E}" sibTransId="{5051A278-779E-458B-9FB4-57895BCC482B}"/>
    <dgm:cxn modelId="{5640DEE2-D8E4-4ADF-BB46-6511232664EA}" type="presParOf" srcId="{96DC45BD-667D-4848-B845-848A0490158F}" destId="{D6B6B555-F6C2-4009-8760-21CA09AF5CA6}" srcOrd="0" destOrd="0" presId="urn:microsoft.com/office/officeart/2018/2/layout/IconCircleList"/>
    <dgm:cxn modelId="{E1F899D7-D63E-41A1-AE8A-7E7F90C00C2C}" type="presParOf" srcId="{D6B6B555-F6C2-4009-8760-21CA09AF5CA6}" destId="{C0276C68-8849-4F9F-85D2-B59530508718}" srcOrd="0" destOrd="0" presId="urn:microsoft.com/office/officeart/2018/2/layout/IconCircleList"/>
    <dgm:cxn modelId="{5FD96748-E481-4D7A-BDB1-6A8F051FCA42}" type="presParOf" srcId="{C0276C68-8849-4F9F-85D2-B59530508718}" destId="{37EF3405-899F-4291-A8FC-5F28419D0F54}" srcOrd="0" destOrd="0" presId="urn:microsoft.com/office/officeart/2018/2/layout/IconCircleList"/>
    <dgm:cxn modelId="{7AAC662E-0E83-4EBC-A58F-4BCBD86E9206}" type="presParOf" srcId="{C0276C68-8849-4F9F-85D2-B59530508718}" destId="{6E5C5FFE-B529-444D-9376-68E0B76CA15D}" srcOrd="1" destOrd="0" presId="urn:microsoft.com/office/officeart/2018/2/layout/IconCircleList"/>
    <dgm:cxn modelId="{D695578A-3A7B-459E-B4A0-FAAEA7AAF344}" type="presParOf" srcId="{C0276C68-8849-4F9F-85D2-B59530508718}" destId="{69DA71E0-37DE-453C-B756-8057A0DD4633}" srcOrd="2" destOrd="0" presId="urn:microsoft.com/office/officeart/2018/2/layout/IconCircleList"/>
    <dgm:cxn modelId="{7085949A-2056-42FD-BBFF-646EA02A1370}" type="presParOf" srcId="{C0276C68-8849-4F9F-85D2-B59530508718}" destId="{9DC260F5-DE6C-4725-A971-A978EE979C6D}" srcOrd="3" destOrd="0" presId="urn:microsoft.com/office/officeart/2018/2/layout/IconCircleList"/>
    <dgm:cxn modelId="{DA1F5CFC-CC3D-4294-8337-BAB28B8C7E55}" type="presParOf" srcId="{D6B6B555-F6C2-4009-8760-21CA09AF5CA6}" destId="{4CBD6451-D646-43B0-8CB3-1B40344EF0C1}" srcOrd="1" destOrd="0" presId="urn:microsoft.com/office/officeart/2018/2/layout/IconCircleList"/>
    <dgm:cxn modelId="{7EEEB49B-B5EF-4163-8F26-C7E0D8CB20C6}" type="presParOf" srcId="{D6B6B555-F6C2-4009-8760-21CA09AF5CA6}" destId="{72D8D405-4185-4443-AB6B-715796F821D0}" srcOrd="2" destOrd="0" presId="urn:microsoft.com/office/officeart/2018/2/layout/IconCircleList"/>
    <dgm:cxn modelId="{4F0D4E6E-F4A6-4AB0-93A4-DBF69F414A37}" type="presParOf" srcId="{72D8D405-4185-4443-AB6B-715796F821D0}" destId="{E7EAE997-2265-4806-8751-7134D899818C}" srcOrd="0" destOrd="0" presId="urn:microsoft.com/office/officeart/2018/2/layout/IconCircleList"/>
    <dgm:cxn modelId="{17973C05-339E-4A14-9DA0-142D952E3F4E}" type="presParOf" srcId="{72D8D405-4185-4443-AB6B-715796F821D0}" destId="{5149F7EB-26F9-47DB-A0E6-A84AC0E5B76F}" srcOrd="1" destOrd="0" presId="urn:microsoft.com/office/officeart/2018/2/layout/IconCircleList"/>
    <dgm:cxn modelId="{505C39E7-57B0-424A-BAC0-3EC1BDEE3BAE}" type="presParOf" srcId="{72D8D405-4185-4443-AB6B-715796F821D0}" destId="{8C078752-AAA3-4E60-8D70-BA10DB8C071B}" srcOrd="2" destOrd="0" presId="urn:microsoft.com/office/officeart/2018/2/layout/IconCircleList"/>
    <dgm:cxn modelId="{B5BC03FB-4AB0-4F3C-99D5-4B2E691B858B}" type="presParOf" srcId="{72D8D405-4185-4443-AB6B-715796F821D0}" destId="{5AE6078F-69EB-495E-AD1E-92A58558177F}" srcOrd="3" destOrd="0" presId="urn:microsoft.com/office/officeart/2018/2/layout/IconCircleList"/>
    <dgm:cxn modelId="{D4AF5757-3628-4838-9CBF-4E79C6C22116}" type="presParOf" srcId="{D6B6B555-F6C2-4009-8760-21CA09AF5CA6}" destId="{370D0E76-145D-4B10-A20B-3FA8298434EA}" srcOrd="3" destOrd="0" presId="urn:microsoft.com/office/officeart/2018/2/layout/IconCircleList"/>
    <dgm:cxn modelId="{50A9651F-053C-4409-8F7C-4546FAC69F9B}" type="presParOf" srcId="{D6B6B555-F6C2-4009-8760-21CA09AF5CA6}" destId="{78FAA08A-7B93-4876-9BE0-FBD8F5ABEA9C}" srcOrd="4" destOrd="0" presId="urn:microsoft.com/office/officeart/2018/2/layout/IconCircleList"/>
    <dgm:cxn modelId="{E78BE76E-0F69-4E5E-BB8F-431EE61436C6}" type="presParOf" srcId="{78FAA08A-7B93-4876-9BE0-FBD8F5ABEA9C}" destId="{34C8760C-F221-4C93-A7F3-BC62E2CAAB58}" srcOrd="0" destOrd="0" presId="urn:microsoft.com/office/officeart/2018/2/layout/IconCircleList"/>
    <dgm:cxn modelId="{8119EC2E-C553-4898-B79B-26D55CE0B39A}" type="presParOf" srcId="{78FAA08A-7B93-4876-9BE0-FBD8F5ABEA9C}" destId="{F78BFC0F-7E6F-45A0-9FDC-D6CDC77753D8}" srcOrd="1" destOrd="0" presId="urn:microsoft.com/office/officeart/2018/2/layout/IconCircleList"/>
    <dgm:cxn modelId="{09DE0981-570C-45C1-8F5C-BE29881BD0DB}" type="presParOf" srcId="{78FAA08A-7B93-4876-9BE0-FBD8F5ABEA9C}" destId="{07AB7EFA-398F-4E86-A4D5-2D2E50F5F20B}" srcOrd="2" destOrd="0" presId="urn:microsoft.com/office/officeart/2018/2/layout/IconCircleList"/>
    <dgm:cxn modelId="{E5E21C4B-88EC-4764-9899-B4313DFC6E63}" type="presParOf" srcId="{78FAA08A-7B93-4876-9BE0-FBD8F5ABEA9C}" destId="{E38D2761-228A-4727-BB9D-97C5DCF0E05E}" srcOrd="3" destOrd="0" presId="urn:microsoft.com/office/officeart/2018/2/layout/IconCircleList"/>
    <dgm:cxn modelId="{D16F18C2-74A5-4E4C-AE9A-0470F7B45A7E}" type="presParOf" srcId="{D6B6B555-F6C2-4009-8760-21CA09AF5CA6}" destId="{A56811A7-A286-48FE-86EB-4F06D612C984}" srcOrd="5" destOrd="0" presId="urn:microsoft.com/office/officeart/2018/2/layout/IconCircleList"/>
    <dgm:cxn modelId="{18D76D3C-87C9-4F7C-82E7-9DF9ED07D949}" type="presParOf" srcId="{D6B6B555-F6C2-4009-8760-21CA09AF5CA6}" destId="{9C81FD02-9088-43CC-A474-649B043CDC86}" srcOrd="6" destOrd="0" presId="urn:microsoft.com/office/officeart/2018/2/layout/IconCircleList"/>
    <dgm:cxn modelId="{F8E72331-2475-4CCB-B366-E17296EA2273}" type="presParOf" srcId="{9C81FD02-9088-43CC-A474-649B043CDC86}" destId="{282644CD-4E48-4DFC-972A-83D0791AAB47}" srcOrd="0" destOrd="0" presId="urn:microsoft.com/office/officeart/2018/2/layout/IconCircleList"/>
    <dgm:cxn modelId="{34C2DD78-2410-424B-B1BE-DB267DB5DB5A}" type="presParOf" srcId="{9C81FD02-9088-43CC-A474-649B043CDC86}" destId="{81B112A8-61AE-4F1E-91C5-7A2B143CFA3B}" srcOrd="1" destOrd="0" presId="urn:microsoft.com/office/officeart/2018/2/layout/IconCircleList"/>
    <dgm:cxn modelId="{C6BE66EC-EC59-4A7D-AA17-0B6C28D256CD}" type="presParOf" srcId="{9C81FD02-9088-43CC-A474-649B043CDC86}" destId="{547C69AC-7E70-40CB-87D7-DF3918CA1ED9}" srcOrd="2" destOrd="0" presId="urn:microsoft.com/office/officeart/2018/2/layout/IconCircleList"/>
    <dgm:cxn modelId="{1FFA019F-6AEC-4B3D-8066-E5C0D0165A45}" type="presParOf" srcId="{9C81FD02-9088-43CC-A474-649B043CDC86}" destId="{20B4E424-C884-4751-BD74-514C61EA8428}" srcOrd="3" destOrd="0" presId="urn:microsoft.com/office/officeart/2018/2/layout/IconCircleList"/>
    <dgm:cxn modelId="{9710E51A-6BA2-43EF-9729-F8165DB10D4A}" type="presParOf" srcId="{D6B6B555-F6C2-4009-8760-21CA09AF5CA6}" destId="{90DDF1F3-DF2C-4E42-BEF3-BA3983147896}" srcOrd="7" destOrd="0" presId="urn:microsoft.com/office/officeart/2018/2/layout/IconCircleList"/>
    <dgm:cxn modelId="{87535126-8854-49A1-8F06-0EE0E2D379BD}" type="presParOf" srcId="{D6B6B555-F6C2-4009-8760-21CA09AF5CA6}" destId="{DD1E81C0-E85A-40CE-9DDA-A2A371E7AB85}" srcOrd="8" destOrd="0" presId="urn:microsoft.com/office/officeart/2018/2/layout/IconCircleList"/>
    <dgm:cxn modelId="{1526058F-66FB-4FE5-86CA-B64F3EC2A7B3}" type="presParOf" srcId="{DD1E81C0-E85A-40CE-9DDA-A2A371E7AB85}" destId="{D7BC5F1E-8698-423F-9708-4AC5C0E4C8FF}" srcOrd="0" destOrd="0" presId="urn:microsoft.com/office/officeart/2018/2/layout/IconCircleList"/>
    <dgm:cxn modelId="{5610B511-8C27-4B8A-B1DA-B26062018289}" type="presParOf" srcId="{DD1E81C0-E85A-40CE-9DDA-A2A371E7AB85}" destId="{8FDB2593-7204-4F76-ACE2-69A7BAC3B523}" srcOrd="1" destOrd="0" presId="urn:microsoft.com/office/officeart/2018/2/layout/IconCircleList"/>
    <dgm:cxn modelId="{6422C34F-4B08-4208-8F8F-F76D25C8C375}" type="presParOf" srcId="{DD1E81C0-E85A-40CE-9DDA-A2A371E7AB85}" destId="{E054E3F9-A7DE-4D6A-A240-9C939C65ADAF}" srcOrd="2" destOrd="0" presId="urn:microsoft.com/office/officeart/2018/2/layout/IconCircleList"/>
    <dgm:cxn modelId="{38921DBB-EB7D-4A19-BE4B-FD5490085D79}" type="presParOf" srcId="{DD1E81C0-E85A-40CE-9DDA-A2A371E7AB85}" destId="{8A145F2A-6AFE-44B7-A15C-D452843BAA3C}" srcOrd="3" destOrd="0" presId="urn:microsoft.com/office/officeart/2018/2/layout/IconCircleList"/>
    <dgm:cxn modelId="{9A709CA9-281D-47F6-8B11-0FFADADF221B}" type="presParOf" srcId="{D6B6B555-F6C2-4009-8760-21CA09AF5CA6}" destId="{C814474F-6F6E-44B5-83C1-5DE79C02EE82}" srcOrd="9" destOrd="0" presId="urn:microsoft.com/office/officeart/2018/2/layout/IconCircleList"/>
    <dgm:cxn modelId="{CA5AE34E-8597-49C5-9E9F-0EE9B9F574FF}" type="presParOf" srcId="{D6B6B555-F6C2-4009-8760-21CA09AF5CA6}" destId="{5696089C-592C-4133-8E5D-8314B4CCD436}" srcOrd="10" destOrd="0" presId="urn:microsoft.com/office/officeart/2018/2/layout/IconCircleList"/>
    <dgm:cxn modelId="{3487F377-DCA2-452E-939D-0FA2E228AD96}" type="presParOf" srcId="{5696089C-592C-4133-8E5D-8314B4CCD436}" destId="{0B419984-1C51-408B-BF9D-343BE169E628}" srcOrd="0" destOrd="0" presId="urn:microsoft.com/office/officeart/2018/2/layout/IconCircleList"/>
    <dgm:cxn modelId="{59CAA54A-9F8C-4C15-AFB1-34F772491884}" type="presParOf" srcId="{5696089C-592C-4133-8E5D-8314B4CCD436}" destId="{1C0EA6D1-D8E3-4D59-A153-E3D125B10274}" srcOrd="1" destOrd="0" presId="urn:microsoft.com/office/officeart/2018/2/layout/IconCircleList"/>
    <dgm:cxn modelId="{3DB126FE-596D-4EBC-9EC9-2D2F4BAA43F0}" type="presParOf" srcId="{5696089C-592C-4133-8E5D-8314B4CCD436}" destId="{8EE23E81-FC6E-46B7-9796-D8942B4CD9E4}" srcOrd="2" destOrd="0" presId="urn:microsoft.com/office/officeart/2018/2/layout/IconCircleList"/>
    <dgm:cxn modelId="{6577DFE8-FEC8-45A4-B301-432CEE251161}" type="presParOf" srcId="{5696089C-592C-4133-8E5D-8314B4CCD436}" destId="{A70CC0B2-07FF-4257-9CEF-6D49E20B4BF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05CD4E-C909-4DD3-857D-D203ACE5C9C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B1EA589-8DE5-4E60-A185-69B69F0C6874}">
      <dgm:prSet/>
      <dgm:spPr/>
      <dgm:t>
        <a:bodyPr/>
        <a:lstStyle/>
        <a:p>
          <a:pPr>
            <a:lnSpc>
              <a:spcPct val="100000"/>
            </a:lnSpc>
          </a:pPr>
          <a:r>
            <a:rPr lang="it-IT" b="1"/>
            <a:t>Develop the approach</a:t>
          </a:r>
          <a:r>
            <a:rPr lang="it-IT"/>
            <a:t>: </a:t>
          </a:r>
          <a:r>
            <a:rPr lang="it-IT" i="1"/>
            <a:t>partecipatory co-design, empathic design</a:t>
          </a:r>
          <a:endParaRPr lang="en-US"/>
        </a:p>
      </dgm:t>
    </dgm:pt>
    <dgm:pt modelId="{CF97077A-0DCE-4300-8D90-1A524FBB88F4}" type="parTrans" cxnId="{6AB73279-2392-415D-BEFF-47F51EC91349}">
      <dgm:prSet/>
      <dgm:spPr/>
      <dgm:t>
        <a:bodyPr/>
        <a:lstStyle/>
        <a:p>
          <a:endParaRPr lang="en-US"/>
        </a:p>
      </dgm:t>
    </dgm:pt>
    <dgm:pt modelId="{7BF99FE4-D853-4267-93A0-BAE61DFC559B}" type="sibTrans" cxnId="{6AB73279-2392-415D-BEFF-47F51EC91349}">
      <dgm:prSet/>
      <dgm:spPr/>
      <dgm:t>
        <a:bodyPr/>
        <a:lstStyle/>
        <a:p>
          <a:pPr>
            <a:lnSpc>
              <a:spcPct val="100000"/>
            </a:lnSpc>
          </a:pPr>
          <a:endParaRPr lang="en-US"/>
        </a:p>
      </dgm:t>
    </dgm:pt>
    <dgm:pt modelId="{5E8F13B7-9BEC-463D-AEC3-FBE2AF602375}">
      <dgm:prSet/>
      <dgm:spPr/>
      <dgm:t>
        <a:bodyPr/>
        <a:lstStyle/>
        <a:p>
          <a:pPr>
            <a:lnSpc>
              <a:spcPct val="100000"/>
            </a:lnSpc>
          </a:pPr>
          <a:r>
            <a:rPr lang="it-IT" b="1"/>
            <a:t>Share stories</a:t>
          </a:r>
          <a:endParaRPr lang="en-US"/>
        </a:p>
      </dgm:t>
    </dgm:pt>
    <dgm:pt modelId="{A6E999E4-D086-4882-8C7F-F7D12BB0BAB3}" type="parTrans" cxnId="{F881C773-2A9C-4B7E-8A8E-F20B5FE0872A}">
      <dgm:prSet/>
      <dgm:spPr/>
      <dgm:t>
        <a:bodyPr/>
        <a:lstStyle/>
        <a:p>
          <a:endParaRPr lang="en-US"/>
        </a:p>
      </dgm:t>
    </dgm:pt>
    <dgm:pt modelId="{B86780D3-C7EB-4875-9DF0-0C4F337AF453}" type="sibTrans" cxnId="{F881C773-2A9C-4B7E-8A8E-F20B5FE0872A}">
      <dgm:prSet/>
      <dgm:spPr/>
      <dgm:t>
        <a:bodyPr/>
        <a:lstStyle/>
        <a:p>
          <a:pPr>
            <a:lnSpc>
              <a:spcPct val="100000"/>
            </a:lnSpc>
          </a:pPr>
          <a:endParaRPr lang="en-US"/>
        </a:p>
      </dgm:t>
    </dgm:pt>
    <dgm:pt modelId="{FBAAB669-2F02-4EFF-AF70-6C473013227B}">
      <dgm:prSet/>
      <dgm:spPr/>
      <dgm:t>
        <a:bodyPr/>
        <a:lstStyle/>
        <a:p>
          <a:pPr>
            <a:lnSpc>
              <a:spcPct val="100000"/>
            </a:lnSpc>
          </a:pPr>
          <a:r>
            <a:rPr lang="it-IT" b="1"/>
            <a:t>Identify patterns</a:t>
          </a:r>
          <a:endParaRPr lang="en-US"/>
        </a:p>
      </dgm:t>
    </dgm:pt>
    <dgm:pt modelId="{8205BD92-66C1-4497-90B4-4F930A4E8BE1}" type="parTrans" cxnId="{59C7E5A9-5907-411F-8FDC-E8D866C7F44A}">
      <dgm:prSet/>
      <dgm:spPr/>
      <dgm:t>
        <a:bodyPr/>
        <a:lstStyle/>
        <a:p>
          <a:endParaRPr lang="en-US"/>
        </a:p>
      </dgm:t>
    </dgm:pt>
    <dgm:pt modelId="{1FAFFB82-EFED-423D-871B-C9B6F06C4D51}" type="sibTrans" cxnId="{59C7E5A9-5907-411F-8FDC-E8D866C7F44A}">
      <dgm:prSet/>
      <dgm:spPr/>
      <dgm:t>
        <a:bodyPr/>
        <a:lstStyle/>
        <a:p>
          <a:pPr>
            <a:lnSpc>
              <a:spcPct val="100000"/>
            </a:lnSpc>
          </a:pPr>
          <a:endParaRPr lang="en-US"/>
        </a:p>
      </dgm:t>
    </dgm:pt>
    <dgm:pt modelId="{77A65F04-9B93-4C54-8B9A-9675B5A73C77}">
      <dgm:prSet/>
      <dgm:spPr/>
      <dgm:t>
        <a:bodyPr/>
        <a:lstStyle/>
        <a:p>
          <a:pPr>
            <a:lnSpc>
              <a:spcPct val="100000"/>
            </a:lnSpc>
          </a:pPr>
          <a:r>
            <a:rPr lang="it-IT" b="1"/>
            <a:t>Create opportunity areas </a:t>
          </a:r>
          <a:r>
            <a:rPr lang="it-IT" i="1"/>
            <a:t>(un'area di opportunità è una pietra miliare per la generazione di idee, ma non è una soluzione. Piuttosto suggerisce più di una soluzione)</a:t>
          </a:r>
          <a:endParaRPr lang="en-US"/>
        </a:p>
      </dgm:t>
    </dgm:pt>
    <dgm:pt modelId="{690000C9-4EA3-4AC5-B09F-8010FA8A944C}" type="parTrans" cxnId="{3CB1A584-86A3-49A2-818C-DC02D47020DF}">
      <dgm:prSet/>
      <dgm:spPr/>
      <dgm:t>
        <a:bodyPr/>
        <a:lstStyle/>
        <a:p>
          <a:endParaRPr lang="en-US"/>
        </a:p>
      </dgm:t>
    </dgm:pt>
    <dgm:pt modelId="{443389D1-1DE8-466E-8FFB-3CE1E9F6A25F}" type="sibTrans" cxnId="{3CB1A584-86A3-49A2-818C-DC02D47020DF}">
      <dgm:prSet/>
      <dgm:spPr/>
      <dgm:t>
        <a:bodyPr/>
        <a:lstStyle/>
        <a:p>
          <a:pPr>
            <a:lnSpc>
              <a:spcPct val="100000"/>
            </a:lnSpc>
          </a:pPr>
          <a:endParaRPr lang="en-US"/>
        </a:p>
      </dgm:t>
    </dgm:pt>
    <dgm:pt modelId="{4F3B1BCC-985C-497D-B92C-2CC83E2E9192}">
      <dgm:prSet/>
      <dgm:spPr/>
      <dgm:t>
        <a:bodyPr/>
        <a:lstStyle/>
        <a:p>
          <a:pPr>
            <a:lnSpc>
              <a:spcPct val="100000"/>
            </a:lnSpc>
          </a:pPr>
          <a:r>
            <a:rPr lang="it-IT" b="1"/>
            <a:t>Brainstorm new solution</a:t>
          </a:r>
          <a:endParaRPr lang="en-US"/>
        </a:p>
      </dgm:t>
    </dgm:pt>
    <dgm:pt modelId="{E68781DF-3D97-4ED4-AF8F-3849E57FEB1F}" type="parTrans" cxnId="{1212D8F1-886A-4330-8602-93D25EDBB784}">
      <dgm:prSet/>
      <dgm:spPr/>
      <dgm:t>
        <a:bodyPr/>
        <a:lstStyle/>
        <a:p>
          <a:endParaRPr lang="en-US"/>
        </a:p>
      </dgm:t>
    </dgm:pt>
    <dgm:pt modelId="{CFAAB3F7-1C08-4785-9575-371F328A85DA}" type="sibTrans" cxnId="{1212D8F1-886A-4330-8602-93D25EDBB784}">
      <dgm:prSet/>
      <dgm:spPr/>
      <dgm:t>
        <a:bodyPr/>
        <a:lstStyle/>
        <a:p>
          <a:pPr>
            <a:lnSpc>
              <a:spcPct val="100000"/>
            </a:lnSpc>
          </a:pPr>
          <a:endParaRPr lang="en-US"/>
        </a:p>
      </dgm:t>
    </dgm:pt>
    <dgm:pt modelId="{B68F57F1-4961-4A63-BC50-5172B846A8BD}">
      <dgm:prSet/>
      <dgm:spPr/>
      <dgm:t>
        <a:bodyPr/>
        <a:lstStyle/>
        <a:p>
          <a:pPr>
            <a:lnSpc>
              <a:spcPct val="100000"/>
            </a:lnSpc>
          </a:pPr>
          <a:r>
            <a:rPr lang="it-IT" b="1"/>
            <a:t>Make ideas real</a:t>
          </a:r>
          <a:r>
            <a:rPr lang="it-IT"/>
            <a:t>: </a:t>
          </a:r>
          <a:r>
            <a:rPr lang="it-IT" i="1"/>
            <a:t>prototipazione</a:t>
          </a:r>
          <a:endParaRPr lang="en-US"/>
        </a:p>
      </dgm:t>
    </dgm:pt>
    <dgm:pt modelId="{8A8F7422-3370-47C8-9ECD-9B5531A9684B}" type="parTrans" cxnId="{349085EF-4806-47BE-A234-EF3A3B9964AA}">
      <dgm:prSet/>
      <dgm:spPr/>
      <dgm:t>
        <a:bodyPr/>
        <a:lstStyle/>
        <a:p>
          <a:endParaRPr lang="en-US"/>
        </a:p>
      </dgm:t>
    </dgm:pt>
    <dgm:pt modelId="{8C96BF07-6B23-4557-ADD5-994C2808A64E}" type="sibTrans" cxnId="{349085EF-4806-47BE-A234-EF3A3B9964AA}">
      <dgm:prSet/>
      <dgm:spPr/>
      <dgm:t>
        <a:bodyPr/>
        <a:lstStyle/>
        <a:p>
          <a:pPr>
            <a:lnSpc>
              <a:spcPct val="100000"/>
            </a:lnSpc>
          </a:pPr>
          <a:endParaRPr lang="en-US"/>
        </a:p>
      </dgm:t>
    </dgm:pt>
    <dgm:pt modelId="{295F81EF-0708-4490-B920-5EFB3EB40EAD}">
      <dgm:prSet/>
      <dgm:spPr/>
      <dgm:t>
        <a:bodyPr/>
        <a:lstStyle/>
        <a:p>
          <a:pPr>
            <a:lnSpc>
              <a:spcPct val="100000"/>
            </a:lnSpc>
          </a:pPr>
          <a:r>
            <a:rPr lang="it-IT" b="1"/>
            <a:t>Gather feedback</a:t>
          </a:r>
          <a:endParaRPr lang="en-US"/>
        </a:p>
      </dgm:t>
    </dgm:pt>
    <dgm:pt modelId="{837BEE04-E7E6-49DE-9E14-DC9E0B528C4D}" type="parTrans" cxnId="{B793236F-5594-4B5D-8433-47E671DACF6B}">
      <dgm:prSet/>
      <dgm:spPr/>
      <dgm:t>
        <a:bodyPr/>
        <a:lstStyle/>
        <a:p>
          <a:endParaRPr lang="en-US"/>
        </a:p>
      </dgm:t>
    </dgm:pt>
    <dgm:pt modelId="{23DB4F3F-403E-4F35-8921-3E946DB99753}" type="sibTrans" cxnId="{B793236F-5594-4B5D-8433-47E671DACF6B}">
      <dgm:prSet/>
      <dgm:spPr/>
      <dgm:t>
        <a:bodyPr/>
        <a:lstStyle/>
        <a:p>
          <a:endParaRPr lang="en-US"/>
        </a:p>
      </dgm:t>
    </dgm:pt>
    <dgm:pt modelId="{B8290B8E-E3B9-40F6-A31D-A34E24110AFB}" type="pres">
      <dgm:prSet presAssocID="{6805CD4E-C909-4DD3-857D-D203ACE5C9CE}" presName="root" presStyleCnt="0">
        <dgm:presLayoutVars>
          <dgm:dir/>
          <dgm:resizeHandles val="exact"/>
        </dgm:presLayoutVars>
      </dgm:prSet>
      <dgm:spPr/>
    </dgm:pt>
    <dgm:pt modelId="{5B6A6565-4099-4519-A030-B63FF12971D9}" type="pres">
      <dgm:prSet presAssocID="{6805CD4E-C909-4DD3-857D-D203ACE5C9CE}" presName="container" presStyleCnt="0">
        <dgm:presLayoutVars>
          <dgm:dir/>
          <dgm:resizeHandles val="exact"/>
        </dgm:presLayoutVars>
      </dgm:prSet>
      <dgm:spPr/>
    </dgm:pt>
    <dgm:pt modelId="{0AE5BB08-5775-4D7B-9FCF-4D50B809B4A4}" type="pres">
      <dgm:prSet presAssocID="{2B1EA589-8DE5-4E60-A185-69B69F0C6874}" presName="compNode" presStyleCnt="0"/>
      <dgm:spPr/>
    </dgm:pt>
    <dgm:pt modelId="{C29564BA-3C06-487B-9939-59EED95A5ACC}" type="pres">
      <dgm:prSet presAssocID="{2B1EA589-8DE5-4E60-A185-69B69F0C6874}" presName="iconBgRect" presStyleLbl="bgShp" presStyleIdx="0" presStyleCnt="7"/>
      <dgm:spPr/>
    </dgm:pt>
    <dgm:pt modelId="{6EF3F508-4B9E-4D32-8D4F-B45B41BA2ECC}" type="pres">
      <dgm:prSet presAssocID="{2B1EA589-8DE5-4E60-A185-69B69F0C687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gettazione"/>
        </a:ext>
      </dgm:extLst>
    </dgm:pt>
    <dgm:pt modelId="{6D415DDB-07A1-4861-A362-AED1C2977033}" type="pres">
      <dgm:prSet presAssocID="{2B1EA589-8DE5-4E60-A185-69B69F0C6874}" presName="spaceRect" presStyleCnt="0"/>
      <dgm:spPr/>
    </dgm:pt>
    <dgm:pt modelId="{86141264-CDCC-4546-9A90-D78B43E995F8}" type="pres">
      <dgm:prSet presAssocID="{2B1EA589-8DE5-4E60-A185-69B69F0C6874}" presName="textRect" presStyleLbl="revTx" presStyleIdx="0" presStyleCnt="7">
        <dgm:presLayoutVars>
          <dgm:chMax val="1"/>
          <dgm:chPref val="1"/>
        </dgm:presLayoutVars>
      </dgm:prSet>
      <dgm:spPr/>
    </dgm:pt>
    <dgm:pt modelId="{2E122BC1-21B0-4082-BE9D-F72978E42EEC}" type="pres">
      <dgm:prSet presAssocID="{7BF99FE4-D853-4267-93A0-BAE61DFC559B}" presName="sibTrans" presStyleLbl="sibTrans2D1" presStyleIdx="0" presStyleCnt="0"/>
      <dgm:spPr/>
    </dgm:pt>
    <dgm:pt modelId="{AB7C0201-DAEC-422F-9051-D9D01ADD88AF}" type="pres">
      <dgm:prSet presAssocID="{5E8F13B7-9BEC-463D-AEC3-FBE2AF602375}" presName="compNode" presStyleCnt="0"/>
      <dgm:spPr/>
    </dgm:pt>
    <dgm:pt modelId="{8D6E40F7-74EB-4778-84F8-B774B7B74ABF}" type="pres">
      <dgm:prSet presAssocID="{5E8F13B7-9BEC-463D-AEC3-FBE2AF602375}" presName="iconBgRect" presStyleLbl="bgShp" presStyleIdx="1" presStyleCnt="7"/>
      <dgm:spPr/>
    </dgm:pt>
    <dgm:pt modelId="{0C2D1E16-3577-4C49-BDB1-51D602C6687C}" type="pres">
      <dgm:prSet presAssocID="{5E8F13B7-9BEC-463D-AEC3-FBE2AF60237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rg"/>
        </a:ext>
      </dgm:extLst>
    </dgm:pt>
    <dgm:pt modelId="{814F6256-4499-4676-8291-5A1AC6A60EB0}" type="pres">
      <dgm:prSet presAssocID="{5E8F13B7-9BEC-463D-AEC3-FBE2AF602375}" presName="spaceRect" presStyleCnt="0"/>
      <dgm:spPr/>
    </dgm:pt>
    <dgm:pt modelId="{5B3A3715-34BD-4F2E-8E2E-4A8EE1DBBEFC}" type="pres">
      <dgm:prSet presAssocID="{5E8F13B7-9BEC-463D-AEC3-FBE2AF602375}" presName="textRect" presStyleLbl="revTx" presStyleIdx="1" presStyleCnt="7">
        <dgm:presLayoutVars>
          <dgm:chMax val="1"/>
          <dgm:chPref val="1"/>
        </dgm:presLayoutVars>
      </dgm:prSet>
      <dgm:spPr/>
    </dgm:pt>
    <dgm:pt modelId="{F4D7BD92-BF93-4576-A6BF-462096800298}" type="pres">
      <dgm:prSet presAssocID="{B86780D3-C7EB-4875-9DF0-0C4F337AF453}" presName="sibTrans" presStyleLbl="sibTrans2D1" presStyleIdx="0" presStyleCnt="0"/>
      <dgm:spPr/>
    </dgm:pt>
    <dgm:pt modelId="{A0B1C801-CAEE-45FA-9952-489FAAB91D6E}" type="pres">
      <dgm:prSet presAssocID="{FBAAB669-2F02-4EFF-AF70-6C473013227B}" presName="compNode" presStyleCnt="0"/>
      <dgm:spPr/>
    </dgm:pt>
    <dgm:pt modelId="{50BB8970-4E64-4009-9CB9-AC3B0428BD28}" type="pres">
      <dgm:prSet presAssocID="{FBAAB669-2F02-4EFF-AF70-6C473013227B}" presName="iconBgRect" presStyleLbl="bgShp" presStyleIdx="2" presStyleCnt="7"/>
      <dgm:spPr/>
    </dgm:pt>
    <dgm:pt modelId="{0002BAC3-A02B-4427-ADA8-53284F2980BA}" type="pres">
      <dgm:prSet presAssocID="{FBAAB669-2F02-4EFF-AF70-6C473013227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mpronta digitale"/>
        </a:ext>
      </dgm:extLst>
    </dgm:pt>
    <dgm:pt modelId="{2E96E603-A367-428F-9E3D-F7F0BFAF6341}" type="pres">
      <dgm:prSet presAssocID="{FBAAB669-2F02-4EFF-AF70-6C473013227B}" presName="spaceRect" presStyleCnt="0"/>
      <dgm:spPr/>
    </dgm:pt>
    <dgm:pt modelId="{2189C0A7-9F90-4916-84D1-472DDFEBA464}" type="pres">
      <dgm:prSet presAssocID="{FBAAB669-2F02-4EFF-AF70-6C473013227B}" presName="textRect" presStyleLbl="revTx" presStyleIdx="2" presStyleCnt="7">
        <dgm:presLayoutVars>
          <dgm:chMax val="1"/>
          <dgm:chPref val="1"/>
        </dgm:presLayoutVars>
      </dgm:prSet>
      <dgm:spPr/>
    </dgm:pt>
    <dgm:pt modelId="{BB92EC9E-B917-42AE-AAAD-2D51EFA80CC9}" type="pres">
      <dgm:prSet presAssocID="{1FAFFB82-EFED-423D-871B-C9B6F06C4D51}" presName="sibTrans" presStyleLbl="sibTrans2D1" presStyleIdx="0" presStyleCnt="0"/>
      <dgm:spPr/>
    </dgm:pt>
    <dgm:pt modelId="{6F8BA61D-46CD-4D43-B314-C797952CD12F}" type="pres">
      <dgm:prSet presAssocID="{77A65F04-9B93-4C54-8B9A-9675B5A73C77}" presName="compNode" presStyleCnt="0"/>
      <dgm:spPr/>
    </dgm:pt>
    <dgm:pt modelId="{680D44F2-2029-45E0-9022-F55EEC6153C1}" type="pres">
      <dgm:prSet presAssocID="{77A65F04-9B93-4C54-8B9A-9675B5A73C77}" presName="iconBgRect" presStyleLbl="bgShp" presStyleIdx="3" presStyleCnt="7"/>
      <dgm:spPr/>
    </dgm:pt>
    <dgm:pt modelId="{44522BFD-D43F-4054-AA2B-6088BF39B42A}" type="pres">
      <dgm:prSet presAssocID="{77A65F04-9B93-4C54-8B9A-9675B5A73C7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nboarding"/>
        </a:ext>
      </dgm:extLst>
    </dgm:pt>
    <dgm:pt modelId="{3C46CCD4-B350-4CA6-A54D-3D4882A943A4}" type="pres">
      <dgm:prSet presAssocID="{77A65F04-9B93-4C54-8B9A-9675B5A73C77}" presName="spaceRect" presStyleCnt="0"/>
      <dgm:spPr/>
    </dgm:pt>
    <dgm:pt modelId="{8B6B792A-D40B-4377-B5C5-E5551FDC2DD6}" type="pres">
      <dgm:prSet presAssocID="{77A65F04-9B93-4C54-8B9A-9675B5A73C77}" presName="textRect" presStyleLbl="revTx" presStyleIdx="3" presStyleCnt="7">
        <dgm:presLayoutVars>
          <dgm:chMax val="1"/>
          <dgm:chPref val="1"/>
        </dgm:presLayoutVars>
      </dgm:prSet>
      <dgm:spPr/>
    </dgm:pt>
    <dgm:pt modelId="{1307C0FB-F105-45D9-B532-606894BCC6BB}" type="pres">
      <dgm:prSet presAssocID="{443389D1-1DE8-466E-8FFB-3CE1E9F6A25F}" presName="sibTrans" presStyleLbl="sibTrans2D1" presStyleIdx="0" presStyleCnt="0"/>
      <dgm:spPr/>
    </dgm:pt>
    <dgm:pt modelId="{B9883A76-4ADA-40F0-A58C-276D37225423}" type="pres">
      <dgm:prSet presAssocID="{4F3B1BCC-985C-497D-B92C-2CC83E2E9192}" presName="compNode" presStyleCnt="0"/>
      <dgm:spPr/>
    </dgm:pt>
    <dgm:pt modelId="{CCF038DD-D30D-42B4-953E-F9235E80E2D7}" type="pres">
      <dgm:prSet presAssocID="{4F3B1BCC-985C-497D-B92C-2CC83E2E9192}" presName="iconBgRect" presStyleLbl="bgShp" presStyleIdx="4" presStyleCnt="7"/>
      <dgm:spPr/>
    </dgm:pt>
    <dgm:pt modelId="{0C5C18C6-A7F0-4885-87A0-1D0E7C95AD29}" type="pres">
      <dgm:prSet presAssocID="{4F3B1BCC-985C-497D-B92C-2CC83E2E919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pp Customer Insights per CRM"/>
        </a:ext>
      </dgm:extLst>
    </dgm:pt>
    <dgm:pt modelId="{9DE608D8-9D55-489D-8BB3-894817512D69}" type="pres">
      <dgm:prSet presAssocID="{4F3B1BCC-985C-497D-B92C-2CC83E2E9192}" presName="spaceRect" presStyleCnt="0"/>
      <dgm:spPr/>
    </dgm:pt>
    <dgm:pt modelId="{22DCEF25-6A7D-4D8F-8627-15951857050D}" type="pres">
      <dgm:prSet presAssocID="{4F3B1BCC-985C-497D-B92C-2CC83E2E9192}" presName="textRect" presStyleLbl="revTx" presStyleIdx="4" presStyleCnt="7">
        <dgm:presLayoutVars>
          <dgm:chMax val="1"/>
          <dgm:chPref val="1"/>
        </dgm:presLayoutVars>
      </dgm:prSet>
      <dgm:spPr/>
    </dgm:pt>
    <dgm:pt modelId="{3F1A9B02-D6CE-4518-8789-992A8BD297C0}" type="pres">
      <dgm:prSet presAssocID="{CFAAB3F7-1C08-4785-9575-371F328A85DA}" presName="sibTrans" presStyleLbl="sibTrans2D1" presStyleIdx="0" presStyleCnt="0"/>
      <dgm:spPr/>
    </dgm:pt>
    <dgm:pt modelId="{D3BD1111-6903-4FF4-94DA-F95A3F977DA5}" type="pres">
      <dgm:prSet presAssocID="{B68F57F1-4961-4A63-BC50-5172B846A8BD}" presName="compNode" presStyleCnt="0"/>
      <dgm:spPr/>
    </dgm:pt>
    <dgm:pt modelId="{450E369C-2BC7-4482-BB67-B24F10E243C5}" type="pres">
      <dgm:prSet presAssocID="{B68F57F1-4961-4A63-BC50-5172B846A8BD}" presName="iconBgRect" presStyleLbl="bgShp" presStyleIdx="5" presStyleCnt="7"/>
      <dgm:spPr/>
    </dgm:pt>
    <dgm:pt modelId="{8151A2FF-0D07-475A-A87D-0759B169593C}" type="pres">
      <dgm:prSet presAssocID="{B68F57F1-4961-4A63-BC50-5172B846A8B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ampadina"/>
        </a:ext>
      </dgm:extLst>
    </dgm:pt>
    <dgm:pt modelId="{63ADD303-CC23-44CB-B254-672395B052CF}" type="pres">
      <dgm:prSet presAssocID="{B68F57F1-4961-4A63-BC50-5172B846A8BD}" presName="spaceRect" presStyleCnt="0"/>
      <dgm:spPr/>
    </dgm:pt>
    <dgm:pt modelId="{F078BCC1-3419-444B-8E2B-8433573879B1}" type="pres">
      <dgm:prSet presAssocID="{B68F57F1-4961-4A63-BC50-5172B846A8BD}" presName="textRect" presStyleLbl="revTx" presStyleIdx="5" presStyleCnt="7">
        <dgm:presLayoutVars>
          <dgm:chMax val="1"/>
          <dgm:chPref val="1"/>
        </dgm:presLayoutVars>
      </dgm:prSet>
      <dgm:spPr/>
    </dgm:pt>
    <dgm:pt modelId="{8CE79651-94F8-4F4A-9EB3-C22A33AFBC83}" type="pres">
      <dgm:prSet presAssocID="{8C96BF07-6B23-4557-ADD5-994C2808A64E}" presName="sibTrans" presStyleLbl="sibTrans2D1" presStyleIdx="0" presStyleCnt="0"/>
      <dgm:spPr/>
    </dgm:pt>
    <dgm:pt modelId="{4BB6AC1C-6476-4B8D-BFA3-4B9AD832F85F}" type="pres">
      <dgm:prSet presAssocID="{295F81EF-0708-4490-B920-5EFB3EB40EAD}" presName="compNode" presStyleCnt="0"/>
      <dgm:spPr/>
    </dgm:pt>
    <dgm:pt modelId="{AC01ED28-6CD1-4F29-AC23-CD75FCC3EC01}" type="pres">
      <dgm:prSet presAssocID="{295F81EF-0708-4490-B920-5EFB3EB40EAD}" presName="iconBgRect" presStyleLbl="bgShp" presStyleIdx="6" presStyleCnt="7"/>
      <dgm:spPr/>
    </dgm:pt>
    <dgm:pt modelId="{759F1938-55C0-48BF-BC3B-511E39C981CC}" type="pres">
      <dgm:prSet presAssocID="{295F81EF-0708-4490-B920-5EFB3EB40EA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incronizzare"/>
        </a:ext>
      </dgm:extLst>
    </dgm:pt>
    <dgm:pt modelId="{60C9718F-7311-4A33-B649-94EC198C173F}" type="pres">
      <dgm:prSet presAssocID="{295F81EF-0708-4490-B920-5EFB3EB40EAD}" presName="spaceRect" presStyleCnt="0"/>
      <dgm:spPr/>
    </dgm:pt>
    <dgm:pt modelId="{0335D9D9-67C0-4BA6-BEA5-E7A03BB762EE}" type="pres">
      <dgm:prSet presAssocID="{295F81EF-0708-4490-B920-5EFB3EB40EAD}" presName="textRect" presStyleLbl="revTx" presStyleIdx="6" presStyleCnt="7">
        <dgm:presLayoutVars>
          <dgm:chMax val="1"/>
          <dgm:chPref val="1"/>
        </dgm:presLayoutVars>
      </dgm:prSet>
      <dgm:spPr/>
    </dgm:pt>
  </dgm:ptLst>
  <dgm:cxnLst>
    <dgm:cxn modelId="{4499F60C-3FEA-4889-B0A8-F3D248056A16}" type="presOf" srcId="{443389D1-1DE8-466E-8FFB-3CE1E9F6A25F}" destId="{1307C0FB-F105-45D9-B532-606894BCC6BB}" srcOrd="0" destOrd="0" presId="urn:microsoft.com/office/officeart/2018/2/layout/IconCircleList"/>
    <dgm:cxn modelId="{78C2D00F-4440-4CA1-9F4D-95FE4ACBA11F}" type="presOf" srcId="{5E8F13B7-9BEC-463D-AEC3-FBE2AF602375}" destId="{5B3A3715-34BD-4F2E-8E2E-4A8EE1DBBEFC}" srcOrd="0" destOrd="0" presId="urn:microsoft.com/office/officeart/2018/2/layout/IconCircleList"/>
    <dgm:cxn modelId="{49AE325C-7425-4385-B51C-18F027244460}" type="presOf" srcId="{1FAFFB82-EFED-423D-871B-C9B6F06C4D51}" destId="{BB92EC9E-B917-42AE-AAAD-2D51EFA80CC9}" srcOrd="0" destOrd="0" presId="urn:microsoft.com/office/officeart/2018/2/layout/IconCircleList"/>
    <dgm:cxn modelId="{89A2ED5D-A87D-40AE-85E9-498C9609B649}" type="presOf" srcId="{2B1EA589-8DE5-4E60-A185-69B69F0C6874}" destId="{86141264-CDCC-4546-9A90-D78B43E995F8}" srcOrd="0" destOrd="0" presId="urn:microsoft.com/office/officeart/2018/2/layout/IconCircleList"/>
    <dgm:cxn modelId="{ED7C726D-EBFB-41CD-9E5E-1D4055A0CCB9}" type="presOf" srcId="{6805CD4E-C909-4DD3-857D-D203ACE5C9CE}" destId="{B8290B8E-E3B9-40F6-A31D-A34E24110AFB}" srcOrd="0" destOrd="0" presId="urn:microsoft.com/office/officeart/2018/2/layout/IconCircleList"/>
    <dgm:cxn modelId="{B793236F-5594-4B5D-8433-47E671DACF6B}" srcId="{6805CD4E-C909-4DD3-857D-D203ACE5C9CE}" destId="{295F81EF-0708-4490-B920-5EFB3EB40EAD}" srcOrd="6" destOrd="0" parTransId="{837BEE04-E7E6-49DE-9E14-DC9E0B528C4D}" sibTransId="{23DB4F3F-403E-4F35-8921-3E946DB99753}"/>
    <dgm:cxn modelId="{F881C773-2A9C-4B7E-8A8E-F20B5FE0872A}" srcId="{6805CD4E-C909-4DD3-857D-D203ACE5C9CE}" destId="{5E8F13B7-9BEC-463D-AEC3-FBE2AF602375}" srcOrd="1" destOrd="0" parTransId="{A6E999E4-D086-4882-8C7F-F7D12BB0BAB3}" sibTransId="{B86780D3-C7EB-4875-9DF0-0C4F337AF453}"/>
    <dgm:cxn modelId="{6AB73279-2392-415D-BEFF-47F51EC91349}" srcId="{6805CD4E-C909-4DD3-857D-D203ACE5C9CE}" destId="{2B1EA589-8DE5-4E60-A185-69B69F0C6874}" srcOrd="0" destOrd="0" parTransId="{CF97077A-0DCE-4300-8D90-1A524FBB88F4}" sibTransId="{7BF99FE4-D853-4267-93A0-BAE61DFC559B}"/>
    <dgm:cxn modelId="{3CB1A584-86A3-49A2-818C-DC02D47020DF}" srcId="{6805CD4E-C909-4DD3-857D-D203ACE5C9CE}" destId="{77A65F04-9B93-4C54-8B9A-9675B5A73C77}" srcOrd="3" destOrd="0" parTransId="{690000C9-4EA3-4AC5-B09F-8010FA8A944C}" sibTransId="{443389D1-1DE8-466E-8FFB-3CE1E9F6A25F}"/>
    <dgm:cxn modelId="{CDB188A1-38BA-47B6-8E34-218CBD060A55}" type="presOf" srcId="{B68F57F1-4961-4A63-BC50-5172B846A8BD}" destId="{F078BCC1-3419-444B-8E2B-8433573879B1}" srcOrd="0" destOrd="0" presId="urn:microsoft.com/office/officeart/2018/2/layout/IconCircleList"/>
    <dgm:cxn modelId="{B03EDEA5-AC5A-43EF-9B86-82F1BE19B1E5}" type="presOf" srcId="{B86780D3-C7EB-4875-9DF0-0C4F337AF453}" destId="{F4D7BD92-BF93-4576-A6BF-462096800298}" srcOrd="0" destOrd="0" presId="urn:microsoft.com/office/officeart/2018/2/layout/IconCircleList"/>
    <dgm:cxn modelId="{AA6F5DA9-0F25-4FF8-9725-2CFC7F02DC33}" type="presOf" srcId="{7BF99FE4-D853-4267-93A0-BAE61DFC559B}" destId="{2E122BC1-21B0-4082-BE9D-F72978E42EEC}" srcOrd="0" destOrd="0" presId="urn:microsoft.com/office/officeart/2018/2/layout/IconCircleList"/>
    <dgm:cxn modelId="{59C7E5A9-5907-411F-8FDC-E8D866C7F44A}" srcId="{6805CD4E-C909-4DD3-857D-D203ACE5C9CE}" destId="{FBAAB669-2F02-4EFF-AF70-6C473013227B}" srcOrd="2" destOrd="0" parTransId="{8205BD92-66C1-4497-90B4-4F930A4E8BE1}" sibTransId="{1FAFFB82-EFED-423D-871B-C9B6F06C4D51}"/>
    <dgm:cxn modelId="{F1E648BA-2A0F-4E1C-AA1C-1F105BC5C39E}" type="presOf" srcId="{4F3B1BCC-985C-497D-B92C-2CC83E2E9192}" destId="{22DCEF25-6A7D-4D8F-8627-15951857050D}" srcOrd="0" destOrd="0" presId="urn:microsoft.com/office/officeart/2018/2/layout/IconCircleList"/>
    <dgm:cxn modelId="{E736DDC6-56BA-4B95-B9A6-F52B10DC88A9}" type="presOf" srcId="{CFAAB3F7-1C08-4785-9575-371F328A85DA}" destId="{3F1A9B02-D6CE-4518-8789-992A8BD297C0}" srcOrd="0" destOrd="0" presId="urn:microsoft.com/office/officeart/2018/2/layout/IconCircleList"/>
    <dgm:cxn modelId="{7AB270E9-6D63-438B-817C-7FED47E9FD2F}" type="presOf" srcId="{77A65F04-9B93-4C54-8B9A-9675B5A73C77}" destId="{8B6B792A-D40B-4377-B5C5-E5551FDC2DD6}" srcOrd="0" destOrd="0" presId="urn:microsoft.com/office/officeart/2018/2/layout/IconCircleList"/>
    <dgm:cxn modelId="{25E46AEA-E8BA-4517-9A94-D3929AEEE0A4}" type="presOf" srcId="{8C96BF07-6B23-4557-ADD5-994C2808A64E}" destId="{8CE79651-94F8-4F4A-9EB3-C22A33AFBC83}" srcOrd="0" destOrd="0" presId="urn:microsoft.com/office/officeart/2018/2/layout/IconCircleList"/>
    <dgm:cxn modelId="{349085EF-4806-47BE-A234-EF3A3B9964AA}" srcId="{6805CD4E-C909-4DD3-857D-D203ACE5C9CE}" destId="{B68F57F1-4961-4A63-BC50-5172B846A8BD}" srcOrd="5" destOrd="0" parTransId="{8A8F7422-3370-47C8-9ECD-9B5531A9684B}" sibTransId="{8C96BF07-6B23-4557-ADD5-994C2808A64E}"/>
    <dgm:cxn modelId="{1212D8F1-886A-4330-8602-93D25EDBB784}" srcId="{6805CD4E-C909-4DD3-857D-D203ACE5C9CE}" destId="{4F3B1BCC-985C-497D-B92C-2CC83E2E9192}" srcOrd="4" destOrd="0" parTransId="{E68781DF-3D97-4ED4-AF8F-3849E57FEB1F}" sibTransId="{CFAAB3F7-1C08-4785-9575-371F328A85DA}"/>
    <dgm:cxn modelId="{55103DF7-FF17-4678-90D2-D03B02FAE6C8}" type="presOf" srcId="{FBAAB669-2F02-4EFF-AF70-6C473013227B}" destId="{2189C0A7-9F90-4916-84D1-472DDFEBA464}" srcOrd="0" destOrd="0" presId="urn:microsoft.com/office/officeart/2018/2/layout/IconCircleList"/>
    <dgm:cxn modelId="{0AB0C3FD-7966-4E4E-84C3-C62C49A5577C}" type="presOf" srcId="{295F81EF-0708-4490-B920-5EFB3EB40EAD}" destId="{0335D9D9-67C0-4BA6-BEA5-E7A03BB762EE}" srcOrd="0" destOrd="0" presId="urn:microsoft.com/office/officeart/2018/2/layout/IconCircleList"/>
    <dgm:cxn modelId="{15576AAE-7F0B-4971-97A6-465DD1CCF0F2}" type="presParOf" srcId="{B8290B8E-E3B9-40F6-A31D-A34E24110AFB}" destId="{5B6A6565-4099-4519-A030-B63FF12971D9}" srcOrd="0" destOrd="0" presId="urn:microsoft.com/office/officeart/2018/2/layout/IconCircleList"/>
    <dgm:cxn modelId="{66DB6AF5-63D9-4816-8567-E8E1EEB54254}" type="presParOf" srcId="{5B6A6565-4099-4519-A030-B63FF12971D9}" destId="{0AE5BB08-5775-4D7B-9FCF-4D50B809B4A4}" srcOrd="0" destOrd="0" presId="urn:microsoft.com/office/officeart/2018/2/layout/IconCircleList"/>
    <dgm:cxn modelId="{9410D8E6-9A6E-46E1-98E0-3986687F326F}" type="presParOf" srcId="{0AE5BB08-5775-4D7B-9FCF-4D50B809B4A4}" destId="{C29564BA-3C06-487B-9939-59EED95A5ACC}" srcOrd="0" destOrd="0" presId="urn:microsoft.com/office/officeart/2018/2/layout/IconCircleList"/>
    <dgm:cxn modelId="{CB39598C-C3F5-4497-9230-771A8BD06E3B}" type="presParOf" srcId="{0AE5BB08-5775-4D7B-9FCF-4D50B809B4A4}" destId="{6EF3F508-4B9E-4D32-8D4F-B45B41BA2ECC}" srcOrd="1" destOrd="0" presId="urn:microsoft.com/office/officeart/2018/2/layout/IconCircleList"/>
    <dgm:cxn modelId="{7082B74B-3149-44B3-9428-533930B0C190}" type="presParOf" srcId="{0AE5BB08-5775-4D7B-9FCF-4D50B809B4A4}" destId="{6D415DDB-07A1-4861-A362-AED1C2977033}" srcOrd="2" destOrd="0" presId="urn:microsoft.com/office/officeart/2018/2/layout/IconCircleList"/>
    <dgm:cxn modelId="{51EEEE22-620A-447A-AB9C-7F97DB8CCFE0}" type="presParOf" srcId="{0AE5BB08-5775-4D7B-9FCF-4D50B809B4A4}" destId="{86141264-CDCC-4546-9A90-D78B43E995F8}" srcOrd="3" destOrd="0" presId="urn:microsoft.com/office/officeart/2018/2/layout/IconCircleList"/>
    <dgm:cxn modelId="{B06CB992-2362-41A9-A0A4-0C08F2F036C3}" type="presParOf" srcId="{5B6A6565-4099-4519-A030-B63FF12971D9}" destId="{2E122BC1-21B0-4082-BE9D-F72978E42EEC}" srcOrd="1" destOrd="0" presId="urn:microsoft.com/office/officeart/2018/2/layout/IconCircleList"/>
    <dgm:cxn modelId="{C24086C0-8963-4986-AEA3-B24C19398065}" type="presParOf" srcId="{5B6A6565-4099-4519-A030-B63FF12971D9}" destId="{AB7C0201-DAEC-422F-9051-D9D01ADD88AF}" srcOrd="2" destOrd="0" presId="urn:microsoft.com/office/officeart/2018/2/layout/IconCircleList"/>
    <dgm:cxn modelId="{65DE284B-0E7F-4ABA-86AA-5BB4375D07B4}" type="presParOf" srcId="{AB7C0201-DAEC-422F-9051-D9D01ADD88AF}" destId="{8D6E40F7-74EB-4778-84F8-B774B7B74ABF}" srcOrd="0" destOrd="0" presId="urn:microsoft.com/office/officeart/2018/2/layout/IconCircleList"/>
    <dgm:cxn modelId="{6895C985-83DC-414B-8E1D-B7B2B30296E0}" type="presParOf" srcId="{AB7C0201-DAEC-422F-9051-D9D01ADD88AF}" destId="{0C2D1E16-3577-4C49-BDB1-51D602C6687C}" srcOrd="1" destOrd="0" presId="urn:microsoft.com/office/officeart/2018/2/layout/IconCircleList"/>
    <dgm:cxn modelId="{F3013369-7B01-4083-997E-3A5019A64128}" type="presParOf" srcId="{AB7C0201-DAEC-422F-9051-D9D01ADD88AF}" destId="{814F6256-4499-4676-8291-5A1AC6A60EB0}" srcOrd="2" destOrd="0" presId="urn:microsoft.com/office/officeart/2018/2/layout/IconCircleList"/>
    <dgm:cxn modelId="{4FAA4714-4F14-4174-AB20-64C4C4333943}" type="presParOf" srcId="{AB7C0201-DAEC-422F-9051-D9D01ADD88AF}" destId="{5B3A3715-34BD-4F2E-8E2E-4A8EE1DBBEFC}" srcOrd="3" destOrd="0" presId="urn:microsoft.com/office/officeart/2018/2/layout/IconCircleList"/>
    <dgm:cxn modelId="{8BE58427-626A-41A0-9A1E-D0F180B2C01C}" type="presParOf" srcId="{5B6A6565-4099-4519-A030-B63FF12971D9}" destId="{F4D7BD92-BF93-4576-A6BF-462096800298}" srcOrd="3" destOrd="0" presId="urn:microsoft.com/office/officeart/2018/2/layout/IconCircleList"/>
    <dgm:cxn modelId="{39E81BC5-6EF3-4D15-852E-325764DDFA60}" type="presParOf" srcId="{5B6A6565-4099-4519-A030-B63FF12971D9}" destId="{A0B1C801-CAEE-45FA-9952-489FAAB91D6E}" srcOrd="4" destOrd="0" presId="urn:microsoft.com/office/officeart/2018/2/layout/IconCircleList"/>
    <dgm:cxn modelId="{FA034D98-203D-4983-9027-EB27A06323E0}" type="presParOf" srcId="{A0B1C801-CAEE-45FA-9952-489FAAB91D6E}" destId="{50BB8970-4E64-4009-9CB9-AC3B0428BD28}" srcOrd="0" destOrd="0" presId="urn:microsoft.com/office/officeart/2018/2/layout/IconCircleList"/>
    <dgm:cxn modelId="{5CD51587-E9B1-40F4-BA82-2925610DE1E9}" type="presParOf" srcId="{A0B1C801-CAEE-45FA-9952-489FAAB91D6E}" destId="{0002BAC3-A02B-4427-ADA8-53284F2980BA}" srcOrd="1" destOrd="0" presId="urn:microsoft.com/office/officeart/2018/2/layout/IconCircleList"/>
    <dgm:cxn modelId="{015A5C6C-E9A0-46A3-B0CB-25085EE93224}" type="presParOf" srcId="{A0B1C801-CAEE-45FA-9952-489FAAB91D6E}" destId="{2E96E603-A367-428F-9E3D-F7F0BFAF6341}" srcOrd="2" destOrd="0" presId="urn:microsoft.com/office/officeart/2018/2/layout/IconCircleList"/>
    <dgm:cxn modelId="{88E29C0B-0824-4781-A578-F63623794005}" type="presParOf" srcId="{A0B1C801-CAEE-45FA-9952-489FAAB91D6E}" destId="{2189C0A7-9F90-4916-84D1-472DDFEBA464}" srcOrd="3" destOrd="0" presId="urn:microsoft.com/office/officeart/2018/2/layout/IconCircleList"/>
    <dgm:cxn modelId="{CF6A10AC-2E88-429C-971E-1CCC96AB1DE3}" type="presParOf" srcId="{5B6A6565-4099-4519-A030-B63FF12971D9}" destId="{BB92EC9E-B917-42AE-AAAD-2D51EFA80CC9}" srcOrd="5" destOrd="0" presId="urn:microsoft.com/office/officeart/2018/2/layout/IconCircleList"/>
    <dgm:cxn modelId="{2FAAF56B-C9AC-444D-B4D5-96A61C4860F2}" type="presParOf" srcId="{5B6A6565-4099-4519-A030-B63FF12971D9}" destId="{6F8BA61D-46CD-4D43-B314-C797952CD12F}" srcOrd="6" destOrd="0" presId="urn:microsoft.com/office/officeart/2018/2/layout/IconCircleList"/>
    <dgm:cxn modelId="{6460195F-7A0D-4153-989E-A4F4956193B1}" type="presParOf" srcId="{6F8BA61D-46CD-4D43-B314-C797952CD12F}" destId="{680D44F2-2029-45E0-9022-F55EEC6153C1}" srcOrd="0" destOrd="0" presId="urn:microsoft.com/office/officeart/2018/2/layout/IconCircleList"/>
    <dgm:cxn modelId="{6B6329AA-9A20-4595-8916-324F9FA5F4C1}" type="presParOf" srcId="{6F8BA61D-46CD-4D43-B314-C797952CD12F}" destId="{44522BFD-D43F-4054-AA2B-6088BF39B42A}" srcOrd="1" destOrd="0" presId="urn:microsoft.com/office/officeart/2018/2/layout/IconCircleList"/>
    <dgm:cxn modelId="{E4429B70-F9A4-4F13-A30A-4D9A21EDE5E9}" type="presParOf" srcId="{6F8BA61D-46CD-4D43-B314-C797952CD12F}" destId="{3C46CCD4-B350-4CA6-A54D-3D4882A943A4}" srcOrd="2" destOrd="0" presId="urn:microsoft.com/office/officeart/2018/2/layout/IconCircleList"/>
    <dgm:cxn modelId="{05B8548E-FAA1-4BCB-BD7E-E530734FF27E}" type="presParOf" srcId="{6F8BA61D-46CD-4D43-B314-C797952CD12F}" destId="{8B6B792A-D40B-4377-B5C5-E5551FDC2DD6}" srcOrd="3" destOrd="0" presId="urn:microsoft.com/office/officeart/2018/2/layout/IconCircleList"/>
    <dgm:cxn modelId="{E94E6D06-6BCA-4FCC-8E03-B249B27FE557}" type="presParOf" srcId="{5B6A6565-4099-4519-A030-B63FF12971D9}" destId="{1307C0FB-F105-45D9-B532-606894BCC6BB}" srcOrd="7" destOrd="0" presId="urn:microsoft.com/office/officeart/2018/2/layout/IconCircleList"/>
    <dgm:cxn modelId="{153E8BE6-E514-48ED-A67A-BD6F7B286BAB}" type="presParOf" srcId="{5B6A6565-4099-4519-A030-B63FF12971D9}" destId="{B9883A76-4ADA-40F0-A58C-276D37225423}" srcOrd="8" destOrd="0" presId="urn:microsoft.com/office/officeart/2018/2/layout/IconCircleList"/>
    <dgm:cxn modelId="{B00122A5-E4F9-4308-A655-1486FDE1FF1E}" type="presParOf" srcId="{B9883A76-4ADA-40F0-A58C-276D37225423}" destId="{CCF038DD-D30D-42B4-953E-F9235E80E2D7}" srcOrd="0" destOrd="0" presId="urn:microsoft.com/office/officeart/2018/2/layout/IconCircleList"/>
    <dgm:cxn modelId="{9FC86F39-D565-4A9D-9A87-0F7108475FC8}" type="presParOf" srcId="{B9883A76-4ADA-40F0-A58C-276D37225423}" destId="{0C5C18C6-A7F0-4885-87A0-1D0E7C95AD29}" srcOrd="1" destOrd="0" presId="urn:microsoft.com/office/officeart/2018/2/layout/IconCircleList"/>
    <dgm:cxn modelId="{21055876-B7D9-41DC-8E6B-7106A8758EDC}" type="presParOf" srcId="{B9883A76-4ADA-40F0-A58C-276D37225423}" destId="{9DE608D8-9D55-489D-8BB3-894817512D69}" srcOrd="2" destOrd="0" presId="urn:microsoft.com/office/officeart/2018/2/layout/IconCircleList"/>
    <dgm:cxn modelId="{D14058BE-AE4C-4B61-BE0F-240873EB3702}" type="presParOf" srcId="{B9883A76-4ADA-40F0-A58C-276D37225423}" destId="{22DCEF25-6A7D-4D8F-8627-15951857050D}" srcOrd="3" destOrd="0" presId="urn:microsoft.com/office/officeart/2018/2/layout/IconCircleList"/>
    <dgm:cxn modelId="{08D96984-6D9C-4524-95FF-F29969C40A3F}" type="presParOf" srcId="{5B6A6565-4099-4519-A030-B63FF12971D9}" destId="{3F1A9B02-D6CE-4518-8789-992A8BD297C0}" srcOrd="9" destOrd="0" presId="urn:microsoft.com/office/officeart/2018/2/layout/IconCircleList"/>
    <dgm:cxn modelId="{26BC25CE-0AFF-45F7-BEF6-6C40A68D1E0E}" type="presParOf" srcId="{5B6A6565-4099-4519-A030-B63FF12971D9}" destId="{D3BD1111-6903-4FF4-94DA-F95A3F977DA5}" srcOrd="10" destOrd="0" presId="urn:microsoft.com/office/officeart/2018/2/layout/IconCircleList"/>
    <dgm:cxn modelId="{04910A39-9B5D-485B-A6AC-6EB74BE86469}" type="presParOf" srcId="{D3BD1111-6903-4FF4-94DA-F95A3F977DA5}" destId="{450E369C-2BC7-4482-BB67-B24F10E243C5}" srcOrd="0" destOrd="0" presId="urn:microsoft.com/office/officeart/2018/2/layout/IconCircleList"/>
    <dgm:cxn modelId="{ED1C74C1-86E9-4259-9232-DB1ADAB2DDC3}" type="presParOf" srcId="{D3BD1111-6903-4FF4-94DA-F95A3F977DA5}" destId="{8151A2FF-0D07-475A-A87D-0759B169593C}" srcOrd="1" destOrd="0" presId="urn:microsoft.com/office/officeart/2018/2/layout/IconCircleList"/>
    <dgm:cxn modelId="{1100AF44-D73A-4F47-9F22-38EF6E8F2CCC}" type="presParOf" srcId="{D3BD1111-6903-4FF4-94DA-F95A3F977DA5}" destId="{63ADD303-CC23-44CB-B254-672395B052CF}" srcOrd="2" destOrd="0" presId="urn:microsoft.com/office/officeart/2018/2/layout/IconCircleList"/>
    <dgm:cxn modelId="{BC286567-EC95-4373-AA03-4FD15B5EA56B}" type="presParOf" srcId="{D3BD1111-6903-4FF4-94DA-F95A3F977DA5}" destId="{F078BCC1-3419-444B-8E2B-8433573879B1}" srcOrd="3" destOrd="0" presId="urn:microsoft.com/office/officeart/2018/2/layout/IconCircleList"/>
    <dgm:cxn modelId="{5DC1097F-8A80-4C57-BFA5-84868D84D55E}" type="presParOf" srcId="{5B6A6565-4099-4519-A030-B63FF12971D9}" destId="{8CE79651-94F8-4F4A-9EB3-C22A33AFBC83}" srcOrd="11" destOrd="0" presId="urn:microsoft.com/office/officeart/2018/2/layout/IconCircleList"/>
    <dgm:cxn modelId="{AD035183-8CE8-4B16-98AF-2D529C2BDD6E}" type="presParOf" srcId="{5B6A6565-4099-4519-A030-B63FF12971D9}" destId="{4BB6AC1C-6476-4B8D-BFA3-4B9AD832F85F}" srcOrd="12" destOrd="0" presId="urn:microsoft.com/office/officeart/2018/2/layout/IconCircleList"/>
    <dgm:cxn modelId="{A12439B6-C6BC-4F1D-8937-DEDEA2B3EFD5}" type="presParOf" srcId="{4BB6AC1C-6476-4B8D-BFA3-4B9AD832F85F}" destId="{AC01ED28-6CD1-4F29-AC23-CD75FCC3EC01}" srcOrd="0" destOrd="0" presId="urn:microsoft.com/office/officeart/2018/2/layout/IconCircleList"/>
    <dgm:cxn modelId="{74B8551B-23DE-4E70-BE70-08150084CAC8}" type="presParOf" srcId="{4BB6AC1C-6476-4B8D-BFA3-4B9AD832F85F}" destId="{759F1938-55C0-48BF-BC3B-511E39C981CC}" srcOrd="1" destOrd="0" presId="urn:microsoft.com/office/officeart/2018/2/layout/IconCircleList"/>
    <dgm:cxn modelId="{B90C9E0D-491E-45CF-B98A-CA4143C98586}" type="presParOf" srcId="{4BB6AC1C-6476-4B8D-BFA3-4B9AD832F85F}" destId="{60C9718F-7311-4A33-B649-94EC198C173F}" srcOrd="2" destOrd="0" presId="urn:microsoft.com/office/officeart/2018/2/layout/IconCircleList"/>
    <dgm:cxn modelId="{4F7E7A62-1DF7-44FA-AF1D-07DA52CC708E}" type="presParOf" srcId="{4BB6AC1C-6476-4B8D-BFA3-4B9AD832F85F}" destId="{0335D9D9-67C0-4BA6-BEA5-E7A03BB762E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80FA5F-6415-4C31-970B-B5DD5F60ECBB}"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52AE9657-3427-420E-919A-17B24A883395}">
      <dgm:prSet/>
      <dgm:spPr/>
      <dgm:t>
        <a:bodyPr/>
        <a:lstStyle/>
        <a:p>
          <a:r>
            <a:rPr lang="it-IT"/>
            <a:t>strutturati o non strutturati, mascherati o non mascherati, naturali o programmati, personali o meccanici, partecipi o non partecipi</a:t>
          </a:r>
          <a:endParaRPr lang="en-US"/>
        </a:p>
      </dgm:t>
    </dgm:pt>
    <dgm:pt modelId="{62B21336-04CC-4EB1-8DDD-FA81A5294B79}" type="parTrans" cxnId="{0013D67A-34C7-4F43-9ED2-061839E21081}">
      <dgm:prSet/>
      <dgm:spPr/>
      <dgm:t>
        <a:bodyPr/>
        <a:lstStyle/>
        <a:p>
          <a:endParaRPr lang="en-US"/>
        </a:p>
      </dgm:t>
    </dgm:pt>
    <dgm:pt modelId="{D9D08F08-7722-4FC3-B241-C150088E47E2}" type="sibTrans" cxnId="{0013D67A-34C7-4F43-9ED2-061839E21081}">
      <dgm:prSet/>
      <dgm:spPr/>
      <dgm:t>
        <a:bodyPr/>
        <a:lstStyle/>
        <a:p>
          <a:endParaRPr lang="en-US"/>
        </a:p>
      </dgm:t>
    </dgm:pt>
    <dgm:pt modelId="{D34B769E-3B58-4627-933C-51EC4C39D2A7}">
      <dgm:prSet/>
      <dgm:spPr/>
      <dgm:t>
        <a:bodyPr/>
        <a:lstStyle/>
        <a:p>
          <a:r>
            <a:rPr lang="it-IT" i="1"/>
            <a:t>Service Safaris: </a:t>
          </a:r>
          <a:r>
            <a:rPr lang="it-IT"/>
            <a:t>il ricercatore va in una location a sperimentare l'esperienza di prima mano per scoprire quali sono le reali esperienze del servizio</a:t>
          </a:r>
          <a:endParaRPr lang="en-US"/>
        </a:p>
      </dgm:t>
    </dgm:pt>
    <dgm:pt modelId="{FB4A5117-831F-4E3E-BDD2-6CDB4F843F7E}" type="parTrans" cxnId="{C12BC3DD-B10A-4DE5-B087-A366F7A4AB0D}">
      <dgm:prSet/>
      <dgm:spPr/>
      <dgm:t>
        <a:bodyPr/>
        <a:lstStyle/>
        <a:p>
          <a:endParaRPr lang="en-US"/>
        </a:p>
      </dgm:t>
    </dgm:pt>
    <dgm:pt modelId="{705DCD14-9680-4F26-8D99-88EF2D7B3C1B}" type="sibTrans" cxnId="{C12BC3DD-B10A-4DE5-B087-A366F7A4AB0D}">
      <dgm:prSet/>
      <dgm:spPr/>
      <dgm:t>
        <a:bodyPr/>
        <a:lstStyle/>
        <a:p>
          <a:endParaRPr lang="en-US"/>
        </a:p>
      </dgm:t>
    </dgm:pt>
    <dgm:pt modelId="{1310E439-68CF-4268-BDA8-60812866A232}">
      <dgm:prSet/>
      <dgm:spPr/>
      <dgm:t>
        <a:bodyPr/>
        <a:lstStyle/>
        <a:p>
          <a:r>
            <a:rPr lang="it-IT" i="1"/>
            <a:t>Shadowing: </a:t>
          </a:r>
          <a:r>
            <a:rPr lang="it-IT"/>
            <a:t>è uno strumento per capire come le persone interagiscono con il mondo che li circonda</a:t>
          </a:r>
          <a:endParaRPr lang="en-US"/>
        </a:p>
      </dgm:t>
    </dgm:pt>
    <dgm:pt modelId="{768C7928-9EA1-49DC-B46F-47CE228541D8}" type="parTrans" cxnId="{8BDCE96F-0466-43A2-B587-7FC38E6F0048}">
      <dgm:prSet/>
      <dgm:spPr/>
      <dgm:t>
        <a:bodyPr/>
        <a:lstStyle/>
        <a:p>
          <a:endParaRPr lang="en-US"/>
        </a:p>
      </dgm:t>
    </dgm:pt>
    <dgm:pt modelId="{451739FD-14E8-4FD8-B377-2A16564DD564}" type="sibTrans" cxnId="{8BDCE96F-0466-43A2-B587-7FC38E6F0048}">
      <dgm:prSet/>
      <dgm:spPr/>
      <dgm:t>
        <a:bodyPr/>
        <a:lstStyle/>
        <a:p>
          <a:endParaRPr lang="en-US"/>
        </a:p>
      </dgm:t>
    </dgm:pt>
    <dgm:pt modelId="{4C6A0CA4-B8E6-40FC-8162-FAFAF8B41A82}">
      <dgm:prSet/>
      <dgm:spPr/>
      <dgm:t>
        <a:bodyPr/>
        <a:lstStyle/>
        <a:p>
          <a:r>
            <a:rPr lang="it-IT" i="1"/>
            <a:t>Self Documentation</a:t>
          </a:r>
          <a:r>
            <a:rPr lang="it-IT"/>
            <a:t>: l'user o il cliente osserva se stesso e, seguendo una linea guida fornitegli, registra le sue osservazioni in un diario, aggiungendo eventualmente fotografie o video. </a:t>
          </a:r>
          <a:endParaRPr lang="en-US"/>
        </a:p>
      </dgm:t>
    </dgm:pt>
    <dgm:pt modelId="{017AB2C4-43FB-45C7-9235-7A6E61DF5E6E}" type="parTrans" cxnId="{D1AB9A04-8514-46BD-B5F4-CD82C6825CC8}">
      <dgm:prSet/>
      <dgm:spPr/>
      <dgm:t>
        <a:bodyPr/>
        <a:lstStyle/>
        <a:p>
          <a:endParaRPr lang="en-US"/>
        </a:p>
      </dgm:t>
    </dgm:pt>
    <dgm:pt modelId="{BB4A16FC-6295-461B-A103-98A2215843D1}" type="sibTrans" cxnId="{D1AB9A04-8514-46BD-B5F4-CD82C6825CC8}">
      <dgm:prSet/>
      <dgm:spPr/>
      <dgm:t>
        <a:bodyPr/>
        <a:lstStyle/>
        <a:p>
          <a:endParaRPr lang="en-US"/>
        </a:p>
      </dgm:t>
    </dgm:pt>
    <dgm:pt modelId="{CD3E84FC-3FC3-49FF-8268-3C93347A3857}" type="pres">
      <dgm:prSet presAssocID="{3380FA5F-6415-4C31-970B-B5DD5F60ECBB}" presName="root" presStyleCnt="0">
        <dgm:presLayoutVars>
          <dgm:dir/>
          <dgm:resizeHandles val="exact"/>
        </dgm:presLayoutVars>
      </dgm:prSet>
      <dgm:spPr/>
    </dgm:pt>
    <dgm:pt modelId="{60D33995-1DC3-4000-8DC9-4B826FF08701}" type="pres">
      <dgm:prSet presAssocID="{3380FA5F-6415-4C31-970B-B5DD5F60ECBB}" presName="container" presStyleCnt="0">
        <dgm:presLayoutVars>
          <dgm:dir/>
          <dgm:resizeHandles val="exact"/>
        </dgm:presLayoutVars>
      </dgm:prSet>
      <dgm:spPr/>
    </dgm:pt>
    <dgm:pt modelId="{5222BA12-1923-437A-A1A9-E18F1BED3F44}" type="pres">
      <dgm:prSet presAssocID="{52AE9657-3427-420E-919A-17B24A883395}" presName="compNode" presStyleCnt="0"/>
      <dgm:spPr/>
    </dgm:pt>
    <dgm:pt modelId="{59EAEE75-F28E-42C9-BD06-00D34E61940C}" type="pres">
      <dgm:prSet presAssocID="{52AE9657-3427-420E-919A-17B24A883395}" presName="iconBgRect" presStyleLbl="bgShp" presStyleIdx="0" presStyleCnt="4"/>
      <dgm:spPr/>
    </dgm:pt>
    <dgm:pt modelId="{06304085-2AC4-473A-8374-8A03984016F9}" type="pres">
      <dgm:prSet presAssocID="{52AE9657-3427-420E-919A-17B24A88339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rarchia"/>
        </a:ext>
      </dgm:extLst>
    </dgm:pt>
    <dgm:pt modelId="{23CA80BF-439D-49DD-96D8-7FB14A183236}" type="pres">
      <dgm:prSet presAssocID="{52AE9657-3427-420E-919A-17B24A883395}" presName="spaceRect" presStyleCnt="0"/>
      <dgm:spPr/>
    </dgm:pt>
    <dgm:pt modelId="{BC043F6B-3378-42FE-8314-C2B4FF8DBF83}" type="pres">
      <dgm:prSet presAssocID="{52AE9657-3427-420E-919A-17B24A883395}" presName="textRect" presStyleLbl="revTx" presStyleIdx="0" presStyleCnt="4">
        <dgm:presLayoutVars>
          <dgm:chMax val="1"/>
          <dgm:chPref val="1"/>
        </dgm:presLayoutVars>
      </dgm:prSet>
      <dgm:spPr/>
    </dgm:pt>
    <dgm:pt modelId="{4B6D221D-3580-4FC9-A2D8-B656A6826F99}" type="pres">
      <dgm:prSet presAssocID="{D9D08F08-7722-4FC3-B241-C150088E47E2}" presName="sibTrans" presStyleLbl="sibTrans2D1" presStyleIdx="0" presStyleCnt="0"/>
      <dgm:spPr/>
    </dgm:pt>
    <dgm:pt modelId="{D80880FB-D02B-4AD4-858A-BC74E2D20B4D}" type="pres">
      <dgm:prSet presAssocID="{D34B769E-3B58-4627-933C-51EC4C39D2A7}" presName="compNode" presStyleCnt="0"/>
      <dgm:spPr/>
    </dgm:pt>
    <dgm:pt modelId="{3BDAA28A-24D5-4A27-95F9-1D3D1861B406}" type="pres">
      <dgm:prSet presAssocID="{D34B769E-3B58-4627-933C-51EC4C39D2A7}" presName="iconBgRect" presStyleLbl="bgShp" presStyleIdx="1" presStyleCnt="4"/>
      <dgm:spPr/>
    </dgm:pt>
    <dgm:pt modelId="{DFBB88FF-C081-4205-80E0-9B9352736BD7}" type="pres">
      <dgm:prSet presAssocID="{D34B769E-3B58-4627-933C-51EC4C39D2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traccio"/>
        </a:ext>
      </dgm:extLst>
    </dgm:pt>
    <dgm:pt modelId="{4B05DC73-764E-403D-9E7D-73BDC180E15F}" type="pres">
      <dgm:prSet presAssocID="{D34B769E-3B58-4627-933C-51EC4C39D2A7}" presName="spaceRect" presStyleCnt="0"/>
      <dgm:spPr/>
    </dgm:pt>
    <dgm:pt modelId="{DCF7544C-0309-412C-89F4-FA58EEB13D89}" type="pres">
      <dgm:prSet presAssocID="{D34B769E-3B58-4627-933C-51EC4C39D2A7}" presName="textRect" presStyleLbl="revTx" presStyleIdx="1" presStyleCnt="4">
        <dgm:presLayoutVars>
          <dgm:chMax val="1"/>
          <dgm:chPref val="1"/>
        </dgm:presLayoutVars>
      </dgm:prSet>
      <dgm:spPr/>
    </dgm:pt>
    <dgm:pt modelId="{B55E0943-B2FE-4CDB-8EF5-1C324D2CAAAF}" type="pres">
      <dgm:prSet presAssocID="{705DCD14-9680-4F26-8D99-88EF2D7B3C1B}" presName="sibTrans" presStyleLbl="sibTrans2D1" presStyleIdx="0" presStyleCnt="0"/>
      <dgm:spPr/>
    </dgm:pt>
    <dgm:pt modelId="{B2609082-C736-458D-87B8-B57B13F98469}" type="pres">
      <dgm:prSet presAssocID="{1310E439-68CF-4268-BDA8-60812866A232}" presName="compNode" presStyleCnt="0"/>
      <dgm:spPr/>
    </dgm:pt>
    <dgm:pt modelId="{65DF7ED8-EB39-49D9-A8D2-B5E6895E626D}" type="pres">
      <dgm:prSet presAssocID="{1310E439-68CF-4268-BDA8-60812866A232}" presName="iconBgRect" presStyleLbl="bgShp" presStyleIdx="2" presStyleCnt="4"/>
      <dgm:spPr/>
    </dgm:pt>
    <dgm:pt modelId="{DAE56C63-456C-4A0E-8245-85B50ADBAA91}" type="pres">
      <dgm:prSet presAssocID="{1310E439-68CF-4268-BDA8-60812866A23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uppo"/>
        </a:ext>
      </dgm:extLst>
    </dgm:pt>
    <dgm:pt modelId="{E14E7D9C-5457-48C9-A1A8-122F78E2EF05}" type="pres">
      <dgm:prSet presAssocID="{1310E439-68CF-4268-BDA8-60812866A232}" presName="spaceRect" presStyleCnt="0"/>
      <dgm:spPr/>
    </dgm:pt>
    <dgm:pt modelId="{317D8906-DBB3-40C8-9786-E69899E872BC}" type="pres">
      <dgm:prSet presAssocID="{1310E439-68CF-4268-BDA8-60812866A232}" presName="textRect" presStyleLbl="revTx" presStyleIdx="2" presStyleCnt="4">
        <dgm:presLayoutVars>
          <dgm:chMax val="1"/>
          <dgm:chPref val="1"/>
        </dgm:presLayoutVars>
      </dgm:prSet>
      <dgm:spPr/>
    </dgm:pt>
    <dgm:pt modelId="{F30864EE-6DFE-4C40-95DA-8AF6FA913A81}" type="pres">
      <dgm:prSet presAssocID="{451739FD-14E8-4FD8-B377-2A16564DD564}" presName="sibTrans" presStyleLbl="sibTrans2D1" presStyleIdx="0" presStyleCnt="0"/>
      <dgm:spPr/>
    </dgm:pt>
    <dgm:pt modelId="{AE5826C0-B6CA-45D1-8D80-312B0ABE54AB}" type="pres">
      <dgm:prSet presAssocID="{4C6A0CA4-B8E6-40FC-8162-FAFAF8B41A82}" presName="compNode" presStyleCnt="0"/>
      <dgm:spPr/>
    </dgm:pt>
    <dgm:pt modelId="{81F98761-6C28-4567-8AF6-CB0716D11B94}" type="pres">
      <dgm:prSet presAssocID="{4C6A0CA4-B8E6-40FC-8162-FAFAF8B41A82}" presName="iconBgRect" presStyleLbl="bgShp" presStyleIdx="3" presStyleCnt="4"/>
      <dgm:spPr/>
    </dgm:pt>
    <dgm:pt modelId="{331517A3-CE7F-4519-B204-9CD1BCC7F160}" type="pres">
      <dgm:prSet presAssocID="{4C6A0CA4-B8E6-40FC-8162-FAFAF8B41A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apanese Dolls"/>
        </a:ext>
      </dgm:extLst>
    </dgm:pt>
    <dgm:pt modelId="{5D018B27-92E8-4930-A285-09CE39CE473F}" type="pres">
      <dgm:prSet presAssocID="{4C6A0CA4-B8E6-40FC-8162-FAFAF8B41A82}" presName="spaceRect" presStyleCnt="0"/>
      <dgm:spPr/>
    </dgm:pt>
    <dgm:pt modelId="{A910ED33-73F9-4A2B-A322-E5D8CA3A81D0}" type="pres">
      <dgm:prSet presAssocID="{4C6A0CA4-B8E6-40FC-8162-FAFAF8B41A82}" presName="textRect" presStyleLbl="revTx" presStyleIdx="3" presStyleCnt="4">
        <dgm:presLayoutVars>
          <dgm:chMax val="1"/>
          <dgm:chPref val="1"/>
        </dgm:presLayoutVars>
      </dgm:prSet>
      <dgm:spPr/>
    </dgm:pt>
  </dgm:ptLst>
  <dgm:cxnLst>
    <dgm:cxn modelId="{D1AB9A04-8514-46BD-B5F4-CD82C6825CC8}" srcId="{3380FA5F-6415-4C31-970B-B5DD5F60ECBB}" destId="{4C6A0CA4-B8E6-40FC-8162-FAFAF8B41A82}" srcOrd="3" destOrd="0" parTransId="{017AB2C4-43FB-45C7-9235-7A6E61DF5E6E}" sibTransId="{BB4A16FC-6295-461B-A103-98A2215843D1}"/>
    <dgm:cxn modelId="{3B00D868-10BF-4851-A6FB-F8BBDA0672F4}" type="presOf" srcId="{D9D08F08-7722-4FC3-B241-C150088E47E2}" destId="{4B6D221D-3580-4FC9-A2D8-B656A6826F99}" srcOrd="0" destOrd="0" presId="urn:microsoft.com/office/officeart/2018/2/layout/IconCircleList"/>
    <dgm:cxn modelId="{834A3E69-914B-4F23-9319-55A112125343}" type="presOf" srcId="{3380FA5F-6415-4C31-970B-B5DD5F60ECBB}" destId="{CD3E84FC-3FC3-49FF-8268-3C93347A3857}" srcOrd="0" destOrd="0" presId="urn:microsoft.com/office/officeart/2018/2/layout/IconCircleList"/>
    <dgm:cxn modelId="{8BDCE96F-0466-43A2-B587-7FC38E6F0048}" srcId="{3380FA5F-6415-4C31-970B-B5DD5F60ECBB}" destId="{1310E439-68CF-4268-BDA8-60812866A232}" srcOrd="2" destOrd="0" parTransId="{768C7928-9EA1-49DC-B46F-47CE228541D8}" sibTransId="{451739FD-14E8-4FD8-B377-2A16564DD564}"/>
    <dgm:cxn modelId="{0013D67A-34C7-4F43-9ED2-061839E21081}" srcId="{3380FA5F-6415-4C31-970B-B5DD5F60ECBB}" destId="{52AE9657-3427-420E-919A-17B24A883395}" srcOrd="0" destOrd="0" parTransId="{62B21336-04CC-4EB1-8DDD-FA81A5294B79}" sibTransId="{D9D08F08-7722-4FC3-B241-C150088E47E2}"/>
    <dgm:cxn modelId="{B83B8E88-7990-4C06-8D89-649C63292C2B}" type="presOf" srcId="{4C6A0CA4-B8E6-40FC-8162-FAFAF8B41A82}" destId="{A910ED33-73F9-4A2B-A322-E5D8CA3A81D0}" srcOrd="0" destOrd="0" presId="urn:microsoft.com/office/officeart/2018/2/layout/IconCircleList"/>
    <dgm:cxn modelId="{F67EFF96-FD6C-4422-880D-C6C797571984}" type="presOf" srcId="{52AE9657-3427-420E-919A-17B24A883395}" destId="{BC043F6B-3378-42FE-8314-C2B4FF8DBF83}" srcOrd="0" destOrd="0" presId="urn:microsoft.com/office/officeart/2018/2/layout/IconCircleList"/>
    <dgm:cxn modelId="{D649CD9A-9228-476A-9A14-551C937EBCC1}" type="presOf" srcId="{705DCD14-9680-4F26-8D99-88EF2D7B3C1B}" destId="{B55E0943-B2FE-4CDB-8EF5-1C324D2CAAAF}" srcOrd="0" destOrd="0" presId="urn:microsoft.com/office/officeart/2018/2/layout/IconCircleList"/>
    <dgm:cxn modelId="{4EA271B9-A2C7-4927-A160-0EC0E25DC571}" type="presOf" srcId="{451739FD-14E8-4FD8-B377-2A16564DD564}" destId="{F30864EE-6DFE-4C40-95DA-8AF6FA913A81}" srcOrd="0" destOrd="0" presId="urn:microsoft.com/office/officeart/2018/2/layout/IconCircleList"/>
    <dgm:cxn modelId="{A06864CC-EB9B-4ADF-B490-754F188DA23D}" type="presOf" srcId="{1310E439-68CF-4268-BDA8-60812866A232}" destId="{317D8906-DBB3-40C8-9786-E69899E872BC}" srcOrd="0" destOrd="0" presId="urn:microsoft.com/office/officeart/2018/2/layout/IconCircleList"/>
    <dgm:cxn modelId="{C12BC3DD-B10A-4DE5-B087-A366F7A4AB0D}" srcId="{3380FA5F-6415-4C31-970B-B5DD5F60ECBB}" destId="{D34B769E-3B58-4627-933C-51EC4C39D2A7}" srcOrd="1" destOrd="0" parTransId="{FB4A5117-831F-4E3E-BDD2-6CDB4F843F7E}" sibTransId="{705DCD14-9680-4F26-8D99-88EF2D7B3C1B}"/>
    <dgm:cxn modelId="{B516B3E1-01C4-4512-BAFC-F18E7E1E25D3}" type="presOf" srcId="{D34B769E-3B58-4627-933C-51EC4C39D2A7}" destId="{DCF7544C-0309-412C-89F4-FA58EEB13D89}" srcOrd="0" destOrd="0" presId="urn:microsoft.com/office/officeart/2018/2/layout/IconCircleList"/>
    <dgm:cxn modelId="{BF854172-D03F-4BB9-B146-E6C42AB9FA17}" type="presParOf" srcId="{CD3E84FC-3FC3-49FF-8268-3C93347A3857}" destId="{60D33995-1DC3-4000-8DC9-4B826FF08701}" srcOrd="0" destOrd="0" presId="urn:microsoft.com/office/officeart/2018/2/layout/IconCircleList"/>
    <dgm:cxn modelId="{E2E538FA-6FC7-4D94-92BA-51E9300BC056}" type="presParOf" srcId="{60D33995-1DC3-4000-8DC9-4B826FF08701}" destId="{5222BA12-1923-437A-A1A9-E18F1BED3F44}" srcOrd="0" destOrd="0" presId="urn:microsoft.com/office/officeart/2018/2/layout/IconCircleList"/>
    <dgm:cxn modelId="{BD97E1BC-DA4F-492B-A1FC-10FB1593C3A6}" type="presParOf" srcId="{5222BA12-1923-437A-A1A9-E18F1BED3F44}" destId="{59EAEE75-F28E-42C9-BD06-00D34E61940C}" srcOrd="0" destOrd="0" presId="urn:microsoft.com/office/officeart/2018/2/layout/IconCircleList"/>
    <dgm:cxn modelId="{81A0EA73-36B1-4083-9D16-C7F0DBA75467}" type="presParOf" srcId="{5222BA12-1923-437A-A1A9-E18F1BED3F44}" destId="{06304085-2AC4-473A-8374-8A03984016F9}" srcOrd="1" destOrd="0" presId="urn:microsoft.com/office/officeart/2018/2/layout/IconCircleList"/>
    <dgm:cxn modelId="{FE881322-E67F-4D7F-BB6C-EBA9D7491002}" type="presParOf" srcId="{5222BA12-1923-437A-A1A9-E18F1BED3F44}" destId="{23CA80BF-439D-49DD-96D8-7FB14A183236}" srcOrd="2" destOrd="0" presId="urn:microsoft.com/office/officeart/2018/2/layout/IconCircleList"/>
    <dgm:cxn modelId="{61E5B7A7-697E-45AC-84AE-4C33D6A38AF2}" type="presParOf" srcId="{5222BA12-1923-437A-A1A9-E18F1BED3F44}" destId="{BC043F6B-3378-42FE-8314-C2B4FF8DBF83}" srcOrd="3" destOrd="0" presId="urn:microsoft.com/office/officeart/2018/2/layout/IconCircleList"/>
    <dgm:cxn modelId="{84502A42-96DC-4A15-AE4F-0712AC5405EB}" type="presParOf" srcId="{60D33995-1DC3-4000-8DC9-4B826FF08701}" destId="{4B6D221D-3580-4FC9-A2D8-B656A6826F99}" srcOrd="1" destOrd="0" presId="urn:microsoft.com/office/officeart/2018/2/layout/IconCircleList"/>
    <dgm:cxn modelId="{1E128DCC-D0E0-4FC5-B1EA-ECF7F5BB32A9}" type="presParOf" srcId="{60D33995-1DC3-4000-8DC9-4B826FF08701}" destId="{D80880FB-D02B-4AD4-858A-BC74E2D20B4D}" srcOrd="2" destOrd="0" presId="urn:microsoft.com/office/officeart/2018/2/layout/IconCircleList"/>
    <dgm:cxn modelId="{779C4056-DD2D-4D2D-ABE6-3585ED79694E}" type="presParOf" srcId="{D80880FB-D02B-4AD4-858A-BC74E2D20B4D}" destId="{3BDAA28A-24D5-4A27-95F9-1D3D1861B406}" srcOrd="0" destOrd="0" presId="urn:microsoft.com/office/officeart/2018/2/layout/IconCircleList"/>
    <dgm:cxn modelId="{7B85CE57-D837-4481-8578-AE2AB5763A78}" type="presParOf" srcId="{D80880FB-D02B-4AD4-858A-BC74E2D20B4D}" destId="{DFBB88FF-C081-4205-80E0-9B9352736BD7}" srcOrd="1" destOrd="0" presId="urn:microsoft.com/office/officeart/2018/2/layout/IconCircleList"/>
    <dgm:cxn modelId="{EE361E68-547A-4685-95E7-79ADE3089008}" type="presParOf" srcId="{D80880FB-D02B-4AD4-858A-BC74E2D20B4D}" destId="{4B05DC73-764E-403D-9E7D-73BDC180E15F}" srcOrd="2" destOrd="0" presId="urn:microsoft.com/office/officeart/2018/2/layout/IconCircleList"/>
    <dgm:cxn modelId="{D60799BD-8FAE-4342-AAFB-0D819F9743EC}" type="presParOf" srcId="{D80880FB-D02B-4AD4-858A-BC74E2D20B4D}" destId="{DCF7544C-0309-412C-89F4-FA58EEB13D89}" srcOrd="3" destOrd="0" presId="urn:microsoft.com/office/officeart/2018/2/layout/IconCircleList"/>
    <dgm:cxn modelId="{BAD90C3A-1674-40E6-A585-A27F3AD4FC7C}" type="presParOf" srcId="{60D33995-1DC3-4000-8DC9-4B826FF08701}" destId="{B55E0943-B2FE-4CDB-8EF5-1C324D2CAAAF}" srcOrd="3" destOrd="0" presId="urn:microsoft.com/office/officeart/2018/2/layout/IconCircleList"/>
    <dgm:cxn modelId="{B7922DA6-8982-490E-8E3F-F89EB7DCF963}" type="presParOf" srcId="{60D33995-1DC3-4000-8DC9-4B826FF08701}" destId="{B2609082-C736-458D-87B8-B57B13F98469}" srcOrd="4" destOrd="0" presId="urn:microsoft.com/office/officeart/2018/2/layout/IconCircleList"/>
    <dgm:cxn modelId="{EA1AFA14-752E-4F31-814D-7094019A6B9D}" type="presParOf" srcId="{B2609082-C736-458D-87B8-B57B13F98469}" destId="{65DF7ED8-EB39-49D9-A8D2-B5E6895E626D}" srcOrd="0" destOrd="0" presId="urn:microsoft.com/office/officeart/2018/2/layout/IconCircleList"/>
    <dgm:cxn modelId="{2D6E7AD4-C322-415E-A24C-8E2F682245B0}" type="presParOf" srcId="{B2609082-C736-458D-87B8-B57B13F98469}" destId="{DAE56C63-456C-4A0E-8245-85B50ADBAA91}" srcOrd="1" destOrd="0" presId="urn:microsoft.com/office/officeart/2018/2/layout/IconCircleList"/>
    <dgm:cxn modelId="{1A8E84D0-2306-40F2-86E1-67D487F6E863}" type="presParOf" srcId="{B2609082-C736-458D-87B8-B57B13F98469}" destId="{E14E7D9C-5457-48C9-A1A8-122F78E2EF05}" srcOrd="2" destOrd="0" presId="urn:microsoft.com/office/officeart/2018/2/layout/IconCircleList"/>
    <dgm:cxn modelId="{2A1FC027-B27B-44CE-BA7C-81D8E25028D8}" type="presParOf" srcId="{B2609082-C736-458D-87B8-B57B13F98469}" destId="{317D8906-DBB3-40C8-9786-E69899E872BC}" srcOrd="3" destOrd="0" presId="urn:microsoft.com/office/officeart/2018/2/layout/IconCircleList"/>
    <dgm:cxn modelId="{0E0BBBFE-D48E-4756-9537-992406CD1B99}" type="presParOf" srcId="{60D33995-1DC3-4000-8DC9-4B826FF08701}" destId="{F30864EE-6DFE-4C40-95DA-8AF6FA913A81}" srcOrd="5" destOrd="0" presId="urn:microsoft.com/office/officeart/2018/2/layout/IconCircleList"/>
    <dgm:cxn modelId="{89C45A0D-7C04-441B-B17E-CD54D5E15DF9}" type="presParOf" srcId="{60D33995-1DC3-4000-8DC9-4B826FF08701}" destId="{AE5826C0-B6CA-45D1-8D80-312B0ABE54AB}" srcOrd="6" destOrd="0" presId="urn:microsoft.com/office/officeart/2018/2/layout/IconCircleList"/>
    <dgm:cxn modelId="{43A4FC0A-9FB3-4919-9B55-DF94E54D5808}" type="presParOf" srcId="{AE5826C0-B6CA-45D1-8D80-312B0ABE54AB}" destId="{81F98761-6C28-4567-8AF6-CB0716D11B94}" srcOrd="0" destOrd="0" presId="urn:microsoft.com/office/officeart/2018/2/layout/IconCircleList"/>
    <dgm:cxn modelId="{C068A4F2-1ED9-4B63-89DA-620A0FD8F397}" type="presParOf" srcId="{AE5826C0-B6CA-45D1-8D80-312B0ABE54AB}" destId="{331517A3-CE7F-4519-B204-9CD1BCC7F160}" srcOrd="1" destOrd="0" presId="urn:microsoft.com/office/officeart/2018/2/layout/IconCircleList"/>
    <dgm:cxn modelId="{20AFF8A6-2700-4D7D-9CEE-3E61F2B1DF50}" type="presParOf" srcId="{AE5826C0-B6CA-45D1-8D80-312B0ABE54AB}" destId="{5D018B27-92E8-4930-A285-09CE39CE473F}" srcOrd="2" destOrd="0" presId="urn:microsoft.com/office/officeart/2018/2/layout/IconCircleList"/>
    <dgm:cxn modelId="{CBDB53AF-6DCD-4ACA-9AE0-A7487A3EBA26}" type="presParOf" srcId="{AE5826C0-B6CA-45D1-8D80-312B0ABE54AB}" destId="{A910ED33-73F9-4A2B-A322-E5D8CA3A81D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51863C-ED2E-48B6-8D3F-481AB814A63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74A1D8-1388-49B4-B16F-FD57171E0B7B}">
      <dgm:prSet/>
      <dgm:spPr/>
      <dgm:t>
        <a:bodyPr/>
        <a:lstStyle/>
        <a:p>
          <a:pPr>
            <a:lnSpc>
              <a:spcPct val="100000"/>
            </a:lnSpc>
          </a:pPr>
          <a:r>
            <a:rPr lang="it-IT" dirty="0"/>
            <a:t>Un’innovazione digitale è un processo particolarmente arduo e dispendioso Pertanto bisogna essere disposti a mettersi in gioco e cercare di dare il massimo</a:t>
          </a:r>
          <a:endParaRPr lang="en-US" dirty="0"/>
        </a:p>
      </dgm:t>
    </dgm:pt>
    <dgm:pt modelId="{4E9B6EF6-8498-4F39-8EA8-60F086012BF5}" type="parTrans" cxnId="{9E91D67D-1D07-4493-B791-E901C139CF9D}">
      <dgm:prSet/>
      <dgm:spPr/>
      <dgm:t>
        <a:bodyPr/>
        <a:lstStyle/>
        <a:p>
          <a:endParaRPr lang="en-US"/>
        </a:p>
      </dgm:t>
    </dgm:pt>
    <dgm:pt modelId="{25E38535-F659-4BE6-B52D-F2A0E1E9F394}" type="sibTrans" cxnId="{9E91D67D-1D07-4493-B791-E901C139CF9D}">
      <dgm:prSet/>
      <dgm:spPr/>
      <dgm:t>
        <a:bodyPr/>
        <a:lstStyle/>
        <a:p>
          <a:pPr>
            <a:lnSpc>
              <a:spcPct val="100000"/>
            </a:lnSpc>
          </a:pPr>
          <a:endParaRPr lang="en-US"/>
        </a:p>
      </dgm:t>
    </dgm:pt>
    <dgm:pt modelId="{CB1323D1-C35D-46BE-AB86-55478AD0065D}">
      <dgm:prSet/>
      <dgm:spPr/>
      <dgm:t>
        <a:bodyPr/>
        <a:lstStyle/>
        <a:p>
          <a:pPr>
            <a:lnSpc>
              <a:spcPct val="100000"/>
            </a:lnSpc>
          </a:pPr>
          <a:r>
            <a:rPr lang="it-IT"/>
            <a:t>È necessario curare ciascuna fase con la massima attenzione, senza trascurare alcun particolare</a:t>
          </a:r>
          <a:endParaRPr lang="en-US"/>
        </a:p>
      </dgm:t>
    </dgm:pt>
    <dgm:pt modelId="{2164065D-E520-49D2-803E-43F0C87B44BE}" type="parTrans" cxnId="{0C9A1FC7-628C-43E9-89A0-D563BEFC59C6}">
      <dgm:prSet/>
      <dgm:spPr/>
      <dgm:t>
        <a:bodyPr/>
        <a:lstStyle/>
        <a:p>
          <a:endParaRPr lang="en-US"/>
        </a:p>
      </dgm:t>
    </dgm:pt>
    <dgm:pt modelId="{A792E3DE-F48C-401B-A1A6-C2750A69560E}" type="sibTrans" cxnId="{0C9A1FC7-628C-43E9-89A0-D563BEFC59C6}">
      <dgm:prSet/>
      <dgm:spPr/>
      <dgm:t>
        <a:bodyPr/>
        <a:lstStyle/>
        <a:p>
          <a:pPr>
            <a:lnSpc>
              <a:spcPct val="100000"/>
            </a:lnSpc>
          </a:pPr>
          <a:endParaRPr lang="en-US"/>
        </a:p>
      </dgm:t>
    </dgm:pt>
    <dgm:pt modelId="{3F09F9FB-1C60-4771-8D98-F816318A54B3}">
      <dgm:prSet/>
      <dgm:spPr/>
      <dgm:t>
        <a:bodyPr/>
        <a:lstStyle/>
        <a:p>
          <a:pPr>
            <a:lnSpc>
              <a:spcPct val="100000"/>
            </a:lnSpc>
          </a:pPr>
          <a:r>
            <a:rPr lang="it-IT"/>
            <a:t>Abbandonare l’idea di guadagnare tutto subito</a:t>
          </a:r>
          <a:endParaRPr lang="en-US"/>
        </a:p>
      </dgm:t>
    </dgm:pt>
    <dgm:pt modelId="{7B570A50-4F24-486C-BC24-8B162FA184DD}" type="parTrans" cxnId="{DB747CCE-3DCF-491F-878E-4C80CCA57CA2}">
      <dgm:prSet/>
      <dgm:spPr/>
      <dgm:t>
        <a:bodyPr/>
        <a:lstStyle/>
        <a:p>
          <a:endParaRPr lang="en-US"/>
        </a:p>
      </dgm:t>
    </dgm:pt>
    <dgm:pt modelId="{AA68DF32-0413-4D2E-884A-258D6C806EAD}" type="sibTrans" cxnId="{DB747CCE-3DCF-491F-878E-4C80CCA57CA2}">
      <dgm:prSet/>
      <dgm:spPr/>
      <dgm:t>
        <a:bodyPr/>
        <a:lstStyle/>
        <a:p>
          <a:endParaRPr lang="en-US"/>
        </a:p>
      </dgm:t>
    </dgm:pt>
    <dgm:pt modelId="{CAB93686-9C95-4148-9A31-11AD162E67D5}" type="pres">
      <dgm:prSet presAssocID="{F751863C-ED2E-48B6-8D3F-481AB814A638}" presName="root" presStyleCnt="0">
        <dgm:presLayoutVars>
          <dgm:dir/>
          <dgm:resizeHandles val="exact"/>
        </dgm:presLayoutVars>
      </dgm:prSet>
      <dgm:spPr/>
    </dgm:pt>
    <dgm:pt modelId="{4F303685-7831-46DB-AE57-8F67E1D2188A}" type="pres">
      <dgm:prSet presAssocID="{2674A1D8-1388-49B4-B16F-FD57171E0B7B}" presName="compNode" presStyleCnt="0"/>
      <dgm:spPr/>
    </dgm:pt>
    <dgm:pt modelId="{364E0B70-51C2-4B74-BE30-B71685D1F90F}" type="pres">
      <dgm:prSet presAssocID="{2674A1D8-1388-49B4-B16F-FD57171E0B7B}" presName="bgRect" presStyleLbl="bgShp" presStyleIdx="0" presStyleCnt="3" custScaleY="145813"/>
      <dgm:spPr/>
    </dgm:pt>
    <dgm:pt modelId="{66262E26-84A8-4A36-84FE-8974F0BE1B86}" type="pres">
      <dgm:prSet presAssocID="{2674A1D8-1388-49B4-B16F-FD57171E0B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e"/>
        </a:ext>
      </dgm:extLst>
    </dgm:pt>
    <dgm:pt modelId="{9AEBF43A-F559-4E5C-B1A2-A63BF0FC8E56}" type="pres">
      <dgm:prSet presAssocID="{2674A1D8-1388-49B4-B16F-FD57171E0B7B}" presName="spaceRect" presStyleCnt="0"/>
      <dgm:spPr/>
    </dgm:pt>
    <dgm:pt modelId="{3E99B0C8-0C1E-43E6-8B58-5D401E33F628}" type="pres">
      <dgm:prSet presAssocID="{2674A1D8-1388-49B4-B16F-FD57171E0B7B}" presName="parTx" presStyleLbl="revTx" presStyleIdx="0" presStyleCnt="3">
        <dgm:presLayoutVars>
          <dgm:chMax val="0"/>
          <dgm:chPref val="0"/>
        </dgm:presLayoutVars>
      </dgm:prSet>
      <dgm:spPr/>
    </dgm:pt>
    <dgm:pt modelId="{5AACFB7F-D9C8-4CF9-82DB-2416233E2E38}" type="pres">
      <dgm:prSet presAssocID="{25E38535-F659-4BE6-B52D-F2A0E1E9F394}" presName="sibTrans" presStyleCnt="0"/>
      <dgm:spPr/>
    </dgm:pt>
    <dgm:pt modelId="{DC2FB33B-91AF-4614-8A30-B292B21C48AF}" type="pres">
      <dgm:prSet presAssocID="{CB1323D1-C35D-46BE-AB86-55478AD0065D}" presName="compNode" presStyleCnt="0"/>
      <dgm:spPr/>
    </dgm:pt>
    <dgm:pt modelId="{1351EC61-C698-4C26-AB0F-68277982ADC2}" type="pres">
      <dgm:prSet presAssocID="{CB1323D1-C35D-46BE-AB86-55478AD0065D}" presName="bgRect" presStyleLbl="bgShp" presStyleIdx="1" presStyleCnt="3"/>
      <dgm:spPr/>
    </dgm:pt>
    <dgm:pt modelId="{2D5F4968-EEBE-4CFF-A66D-0D0F719CDFD9}" type="pres">
      <dgm:prSet presAssocID="{CB1323D1-C35D-46BE-AB86-55478AD006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e"/>
        </a:ext>
      </dgm:extLst>
    </dgm:pt>
    <dgm:pt modelId="{5D8A8980-5947-43B0-A00F-5C2C3B5807F4}" type="pres">
      <dgm:prSet presAssocID="{CB1323D1-C35D-46BE-AB86-55478AD0065D}" presName="spaceRect" presStyleCnt="0"/>
      <dgm:spPr/>
    </dgm:pt>
    <dgm:pt modelId="{44D62F7C-DF0E-41FF-BBCE-C9E6B43442B6}" type="pres">
      <dgm:prSet presAssocID="{CB1323D1-C35D-46BE-AB86-55478AD0065D}" presName="parTx" presStyleLbl="revTx" presStyleIdx="1" presStyleCnt="3">
        <dgm:presLayoutVars>
          <dgm:chMax val="0"/>
          <dgm:chPref val="0"/>
        </dgm:presLayoutVars>
      </dgm:prSet>
      <dgm:spPr/>
    </dgm:pt>
    <dgm:pt modelId="{904B36AD-CAB7-4BDE-A018-FF5C50C5A9A2}" type="pres">
      <dgm:prSet presAssocID="{A792E3DE-F48C-401B-A1A6-C2750A69560E}" presName="sibTrans" presStyleCnt="0"/>
      <dgm:spPr/>
    </dgm:pt>
    <dgm:pt modelId="{DFCE152A-CCAE-4358-B522-BD449BE95485}" type="pres">
      <dgm:prSet presAssocID="{3F09F9FB-1C60-4771-8D98-F816318A54B3}" presName="compNode" presStyleCnt="0"/>
      <dgm:spPr/>
    </dgm:pt>
    <dgm:pt modelId="{14C1D0F6-B821-43E8-9C38-1983EF1DDD74}" type="pres">
      <dgm:prSet presAssocID="{3F09F9FB-1C60-4771-8D98-F816318A54B3}" presName="bgRect" presStyleLbl="bgShp" presStyleIdx="2" presStyleCnt="3"/>
      <dgm:spPr/>
    </dgm:pt>
    <dgm:pt modelId="{0E0AA0E0-5729-4B5A-BBF5-7FF7EDBAF69F}" type="pres">
      <dgm:prSet presAssocID="{3F09F9FB-1C60-4771-8D98-F816318A54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naro"/>
        </a:ext>
      </dgm:extLst>
    </dgm:pt>
    <dgm:pt modelId="{87911A7B-458C-4D26-828D-384A0A2F83A4}" type="pres">
      <dgm:prSet presAssocID="{3F09F9FB-1C60-4771-8D98-F816318A54B3}" presName="spaceRect" presStyleCnt="0"/>
      <dgm:spPr/>
    </dgm:pt>
    <dgm:pt modelId="{8E7C6F7D-0DE4-443C-A1C0-22476EF07608}" type="pres">
      <dgm:prSet presAssocID="{3F09F9FB-1C60-4771-8D98-F816318A54B3}" presName="parTx" presStyleLbl="revTx" presStyleIdx="2" presStyleCnt="3">
        <dgm:presLayoutVars>
          <dgm:chMax val="0"/>
          <dgm:chPref val="0"/>
        </dgm:presLayoutVars>
      </dgm:prSet>
      <dgm:spPr/>
    </dgm:pt>
  </dgm:ptLst>
  <dgm:cxnLst>
    <dgm:cxn modelId="{0E946219-6155-6E49-8E52-D95C69F2B628}" type="presOf" srcId="{2674A1D8-1388-49B4-B16F-FD57171E0B7B}" destId="{3E99B0C8-0C1E-43E6-8B58-5D401E33F628}" srcOrd="0" destOrd="0" presId="urn:microsoft.com/office/officeart/2018/2/layout/IconVerticalSolidList"/>
    <dgm:cxn modelId="{9E91D67D-1D07-4493-B791-E901C139CF9D}" srcId="{F751863C-ED2E-48B6-8D3F-481AB814A638}" destId="{2674A1D8-1388-49B4-B16F-FD57171E0B7B}" srcOrd="0" destOrd="0" parTransId="{4E9B6EF6-8498-4F39-8EA8-60F086012BF5}" sibTransId="{25E38535-F659-4BE6-B52D-F2A0E1E9F394}"/>
    <dgm:cxn modelId="{0C9A1FC7-628C-43E9-89A0-D563BEFC59C6}" srcId="{F751863C-ED2E-48B6-8D3F-481AB814A638}" destId="{CB1323D1-C35D-46BE-AB86-55478AD0065D}" srcOrd="1" destOrd="0" parTransId="{2164065D-E520-49D2-803E-43F0C87B44BE}" sibTransId="{A792E3DE-F48C-401B-A1A6-C2750A69560E}"/>
    <dgm:cxn modelId="{DB747CCE-3DCF-491F-878E-4C80CCA57CA2}" srcId="{F751863C-ED2E-48B6-8D3F-481AB814A638}" destId="{3F09F9FB-1C60-4771-8D98-F816318A54B3}" srcOrd="2" destOrd="0" parTransId="{7B570A50-4F24-486C-BC24-8B162FA184DD}" sibTransId="{AA68DF32-0413-4D2E-884A-258D6C806EAD}"/>
    <dgm:cxn modelId="{6D8C58DF-2B8D-394C-8BE2-69C046AAC778}" type="presOf" srcId="{3F09F9FB-1C60-4771-8D98-F816318A54B3}" destId="{8E7C6F7D-0DE4-443C-A1C0-22476EF07608}" srcOrd="0" destOrd="0" presId="urn:microsoft.com/office/officeart/2018/2/layout/IconVerticalSolidList"/>
    <dgm:cxn modelId="{35A6B6E9-0A02-BB45-A3CD-036365331501}" type="presOf" srcId="{F751863C-ED2E-48B6-8D3F-481AB814A638}" destId="{CAB93686-9C95-4148-9A31-11AD162E67D5}" srcOrd="0" destOrd="0" presId="urn:microsoft.com/office/officeart/2018/2/layout/IconVerticalSolidList"/>
    <dgm:cxn modelId="{B9A3CCF7-D129-DF44-9850-8F8EA8207818}" type="presOf" srcId="{CB1323D1-C35D-46BE-AB86-55478AD0065D}" destId="{44D62F7C-DF0E-41FF-BBCE-C9E6B43442B6}" srcOrd="0" destOrd="0" presId="urn:microsoft.com/office/officeart/2018/2/layout/IconVerticalSolidList"/>
    <dgm:cxn modelId="{B7E62258-CA6B-A34A-995F-857FDB7A2CB7}" type="presParOf" srcId="{CAB93686-9C95-4148-9A31-11AD162E67D5}" destId="{4F303685-7831-46DB-AE57-8F67E1D2188A}" srcOrd="0" destOrd="0" presId="urn:microsoft.com/office/officeart/2018/2/layout/IconVerticalSolidList"/>
    <dgm:cxn modelId="{8D275C1D-9DD1-154B-A8B1-BC5F0341D331}" type="presParOf" srcId="{4F303685-7831-46DB-AE57-8F67E1D2188A}" destId="{364E0B70-51C2-4B74-BE30-B71685D1F90F}" srcOrd="0" destOrd="0" presId="urn:microsoft.com/office/officeart/2018/2/layout/IconVerticalSolidList"/>
    <dgm:cxn modelId="{E13927CB-F3A5-2747-B8EE-3213A809996F}" type="presParOf" srcId="{4F303685-7831-46DB-AE57-8F67E1D2188A}" destId="{66262E26-84A8-4A36-84FE-8974F0BE1B86}" srcOrd="1" destOrd="0" presId="urn:microsoft.com/office/officeart/2018/2/layout/IconVerticalSolidList"/>
    <dgm:cxn modelId="{A0A0AD09-AFB8-A34D-9A47-6C7A1050F8D9}" type="presParOf" srcId="{4F303685-7831-46DB-AE57-8F67E1D2188A}" destId="{9AEBF43A-F559-4E5C-B1A2-A63BF0FC8E56}" srcOrd="2" destOrd="0" presId="urn:microsoft.com/office/officeart/2018/2/layout/IconVerticalSolidList"/>
    <dgm:cxn modelId="{E157CFF4-AB60-4E45-B85C-521012E055CE}" type="presParOf" srcId="{4F303685-7831-46DB-AE57-8F67E1D2188A}" destId="{3E99B0C8-0C1E-43E6-8B58-5D401E33F628}" srcOrd="3" destOrd="0" presId="urn:microsoft.com/office/officeart/2018/2/layout/IconVerticalSolidList"/>
    <dgm:cxn modelId="{841E5B49-8604-CB4D-A490-F7F606B199C0}" type="presParOf" srcId="{CAB93686-9C95-4148-9A31-11AD162E67D5}" destId="{5AACFB7F-D9C8-4CF9-82DB-2416233E2E38}" srcOrd="1" destOrd="0" presId="urn:microsoft.com/office/officeart/2018/2/layout/IconVerticalSolidList"/>
    <dgm:cxn modelId="{7ACFF0C7-0DD4-6E4C-98FF-36F9D3B17449}" type="presParOf" srcId="{CAB93686-9C95-4148-9A31-11AD162E67D5}" destId="{DC2FB33B-91AF-4614-8A30-B292B21C48AF}" srcOrd="2" destOrd="0" presId="urn:microsoft.com/office/officeart/2018/2/layout/IconVerticalSolidList"/>
    <dgm:cxn modelId="{4628D398-017B-A343-91A9-139EB3366B88}" type="presParOf" srcId="{DC2FB33B-91AF-4614-8A30-B292B21C48AF}" destId="{1351EC61-C698-4C26-AB0F-68277982ADC2}" srcOrd="0" destOrd="0" presId="urn:microsoft.com/office/officeart/2018/2/layout/IconVerticalSolidList"/>
    <dgm:cxn modelId="{0B9F1718-1308-0840-8B8A-3CC5476C903E}" type="presParOf" srcId="{DC2FB33B-91AF-4614-8A30-B292B21C48AF}" destId="{2D5F4968-EEBE-4CFF-A66D-0D0F719CDFD9}" srcOrd="1" destOrd="0" presId="urn:microsoft.com/office/officeart/2018/2/layout/IconVerticalSolidList"/>
    <dgm:cxn modelId="{2B88D311-CECD-8040-ACEA-437881531269}" type="presParOf" srcId="{DC2FB33B-91AF-4614-8A30-B292B21C48AF}" destId="{5D8A8980-5947-43B0-A00F-5C2C3B5807F4}" srcOrd="2" destOrd="0" presId="urn:microsoft.com/office/officeart/2018/2/layout/IconVerticalSolidList"/>
    <dgm:cxn modelId="{F136D304-8770-8141-9A59-2A0CA3A6CE97}" type="presParOf" srcId="{DC2FB33B-91AF-4614-8A30-B292B21C48AF}" destId="{44D62F7C-DF0E-41FF-BBCE-C9E6B43442B6}" srcOrd="3" destOrd="0" presId="urn:microsoft.com/office/officeart/2018/2/layout/IconVerticalSolidList"/>
    <dgm:cxn modelId="{8A8180DA-A729-5A41-BBD9-60DA82F1765A}" type="presParOf" srcId="{CAB93686-9C95-4148-9A31-11AD162E67D5}" destId="{904B36AD-CAB7-4BDE-A018-FF5C50C5A9A2}" srcOrd="3" destOrd="0" presId="urn:microsoft.com/office/officeart/2018/2/layout/IconVerticalSolidList"/>
    <dgm:cxn modelId="{7F1A8B09-1459-1E40-9003-4CE98EDA03A2}" type="presParOf" srcId="{CAB93686-9C95-4148-9A31-11AD162E67D5}" destId="{DFCE152A-CCAE-4358-B522-BD449BE95485}" srcOrd="4" destOrd="0" presId="urn:microsoft.com/office/officeart/2018/2/layout/IconVerticalSolidList"/>
    <dgm:cxn modelId="{787636CF-B8CA-334C-987E-8A8F6CAC5D80}" type="presParOf" srcId="{DFCE152A-CCAE-4358-B522-BD449BE95485}" destId="{14C1D0F6-B821-43E8-9C38-1983EF1DDD74}" srcOrd="0" destOrd="0" presId="urn:microsoft.com/office/officeart/2018/2/layout/IconVerticalSolidList"/>
    <dgm:cxn modelId="{ACBE4AF8-4207-9E43-95FE-5F0FDEB06B32}" type="presParOf" srcId="{DFCE152A-CCAE-4358-B522-BD449BE95485}" destId="{0E0AA0E0-5729-4B5A-BBF5-7FF7EDBAF69F}" srcOrd="1" destOrd="0" presId="urn:microsoft.com/office/officeart/2018/2/layout/IconVerticalSolidList"/>
    <dgm:cxn modelId="{A2B9B104-27BA-AA40-A935-7C64A6B1979B}" type="presParOf" srcId="{DFCE152A-CCAE-4358-B522-BD449BE95485}" destId="{87911A7B-458C-4D26-828D-384A0A2F83A4}" srcOrd="2" destOrd="0" presId="urn:microsoft.com/office/officeart/2018/2/layout/IconVerticalSolidList"/>
    <dgm:cxn modelId="{BC72DB14-EA91-7940-BB7A-A1DA24A504BB}" type="presParOf" srcId="{DFCE152A-CCAE-4358-B522-BD449BE95485}" destId="{8E7C6F7D-0DE4-443C-A1C0-22476EF076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5A488-4779-0D4B-98D9-8AB2AC0B35DF}">
      <dsp:nvSpPr>
        <dsp:cNvPr id="0" name=""/>
        <dsp:cNvSpPr/>
      </dsp:nvSpPr>
      <dsp:spPr>
        <a:xfrm>
          <a:off x="1377744" y="138621"/>
          <a:ext cx="1832512" cy="119113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i="1" kern="1200"/>
            <a:t>Inspiration: </a:t>
          </a:r>
          <a:r>
            <a:rPr lang="it-IT" sz="1100" kern="1200"/>
            <a:t>ci si focalizza sul problema o l'opportunità che motiva la ricerca di soluzioni</a:t>
          </a:r>
          <a:endParaRPr lang="en-US" sz="1100" kern="1200"/>
        </a:p>
      </dsp:txBody>
      <dsp:txXfrm>
        <a:off x="1435890" y="196767"/>
        <a:ext cx="1716220" cy="1074841"/>
      </dsp:txXfrm>
    </dsp:sp>
    <dsp:sp modelId="{D055E550-3911-FB47-802D-00DDAA399DCA}">
      <dsp:nvSpPr>
        <dsp:cNvPr id="0" name=""/>
        <dsp:cNvSpPr/>
      </dsp:nvSpPr>
      <dsp:spPr>
        <a:xfrm>
          <a:off x="704089" y="734188"/>
          <a:ext cx="3179822" cy="3179822"/>
        </a:xfrm>
        <a:custGeom>
          <a:avLst/>
          <a:gdLst/>
          <a:ahLst/>
          <a:cxnLst/>
          <a:rect l="0" t="0" r="0" b="0"/>
          <a:pathLst>
            <a:path>
              <a:moveTo>
                <a:pt x="2752632" y="505523"/>
              </a:moveTo>
              <a:arcTo wR="1589911" hR="1589911" stAng="19019791" swAng="2304098"/>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58BB6AE5-D408-2C46-9592-702392F0B311}">
      <dsp:nvSpPr>
        <dsp:cNvPr id="0" name=""/>
        <dsp:cNvSpPr/>
      </dsp:nvSpPr>
      <dsp:spPr>
        <a:xfrm>
          <a:off x="2754648" y="2523488"/>
          <a:ext cx="1832512" cy="119113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i="1" kern="1200" dirty="0" err="1">
              <a:solidFill>
                <a:schemeClr val="accent4"/>
              </a:solidFill>
            </a:rPr>
            <a:t>Ideation</a:t>
          </a:r>
          <a:r>
            <a:rPr lang="it-IT" sz="1100" i="1" kern="1200" dirty="0">
              <a:solidFill>
                <a:schemeClr val="accent4"/>
              </a:solidFill>
            </a:rPr>
            <a:t>: </a:t>
          </a:r>
          <a:r>
            <a:rPr lang="it-IT" sz="1100" kern="1200" dirty="0">
              <a:solidFill>
                <a:schemeClr val="accent4"/>
              </a:solidFill>
            </a:rPr>
            <a:t>generare, sviluppare e testare idee</a:t>
          </a:r>
          <a:endParaRPr lang="en-US" sz="1100" kern="1200" dirty="0">
            <a:solidFill>
              <a:schemeClr val="accent4"/>
            </a:solidFill>
          </a:endParaRPr>
        </a:p>
      </dsp:txBody>
      <dsp:txXfrm>
        <a:off x="2812794" y="2581634"/>
        <a:ext cx="1716220" cy="1074841"/>
      </dsp:txXfrm>
    </dsp:sp>
    <dsp:sp modelId="{3ECB1056-68D8-4546-82B2-89902700DA0B}">
      <dsp:nvSpPr>
        <dsp:cNvPr id="0" name=""/>
        <dsp:cNvSpPr/>
      </dsp:nvSpPr>
      <dsp:spPr>
        <a:xfrm>
          <a:off x="704089" y="734188"/>
          <a:ext cx="3179822" cy="3179822"/>
        </a:xfrm>
        <a:custGeom>
          <a:avLst/>
          <a:gdLst/>
          <a:ahLst/>
          <a:cxnLst/>
          <a:rect l="0" t="0" r="0" b="0"/>
          <a:pathLst>
            <a:path>
              <a:moveTo>
                <a:pt x="2078348" y="3102937"/>
              </a:moveTo>
              <a:arcTo wR="1589911" hR="1589911" stAng="4326529" swAng="214694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093C20-B09D-F442-84A0-C82526B0B07E}">
      <dsp:nvSpPr>
        <dsp:cNvPr id="0" name=""/>
        <dsp:cNvSpPr/>
      </dsp:nvSpPr>
      <dsp:spPr>
        <a:xfrm>
          <a:off x="841" y="2523488"/>
          <a:ext cx="1832512" cy="119113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i="1" kern="1200" dirty="0" err="1"/>
            <a:t>Implementation</a:t>
          </a:r>
          <a:r>
            <a:rPr lang="it-IT" sz="1100" i="1" kern="1200" dirty="0"/>
            <a:t>: </a:t>
          </a:r>
          <a:r>
            <a:rPr lang="it-IT" sz="1100" kern="1200" dirty="0"/>
            <a:t>realizza la soluzione</a:t>
          </a:r>
          <a:endParaRPr lang="en-US" sz="1100" kern="1200" dirty="0"/>
        </a:p>
      </dsp:txBody>
      <dsp:txXfrm>
        <a:off x="58987" y="2581634"/>
        <a:ext cx="1716220" cy="1074841"/>
      </dsp:txXfrm>
    </dsp:sp>
    <dsp:sp modelId="{B903DEA0-1300-B64F-AB22-511B09E55984}">
      <dsp:nvSpPr>
        <dsp:cNvPr id="0" name=""/>
        <dsp:cNvSpPr/>
      </dsp:nvSpPr>
      <dsp:spPr>
        <a:xfrm>
          <a:off x="704089" y="734188"/>
          <a:ext cx="3179822" cy="3179822"/>
        </a:xfrm>
        <a:custGeom>
          <a:avLst/>
          <a:gdLst/>
          <a:ahLst/>
          <a:cxnLst/>
          <a:rect l="0" t="0" r="0" b="0"/>
          <a:pathLst>
            <a:path>
              <a:moveTo>
                <a:pt x="5125" y="1462351"/>
              </a:moveTo>
              <a:arcTo wR="1589911" hR="1589911" stAng="11076111" swAng="2304098"/>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7DF0F-1A0B-4D7D-ABA9-E930F5208F39}">
      <dsp:nvSpPr>
        <dsp:cNvPr id="0" name=""/>
        <dsp:cNvSpPr/>
      </dsp:nvSpPr>
      <dsp:spPr>
        <a:xfrm>
          <a:off x="341781" y="588876"/>
          <a:ext cx="1062615" cy="106261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69279-20D0-4723-A073-22F76E0EF135}">
      <dsp:nvSpPr>
        <dsp:cNvPr id="0" name=""/>
        <dsp:cNvSpPr/>
      </dsp:nvSpPr>
      <dsp:spPr>
        <a:xfrm>
          <a:off x="568240" y="815335"/>
          <a:ext cx="609697" cy="609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E43799-90D6-4C81-9494-FE7E435ECF8F}">
      <dsp:nvSpPr>
        <dsp:cNvPr id="0" name=""/>
        <dsp:cNvSpPr/>
      </dsp:nvSpPr>
      <dsp:spPr>
        <a:xfrm>
          <a:off x="2092"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it-IT" sz="2500" kern="1200"/>
            <a:t>Brief</a:t>
          </a:r>
          <a:endParaRPr lang="en-US" sz="2500" kern="1200"/>
        </a:p>
      </dsp:txBody>
      <dsp:txXfrm>
        <a:off x="2092" y="1982469"/>
        <a:ext cx="1741992" cy="696796"/>
      </dsp:txXfrm>
    </dsp:sp>
    <dsp:sp modelId="{E2E052D4-2357-4061-83C3-8E7CABD7E7F6}">
      <dsp:nvSpPr>
        <dsp:cNvPr id="0" name=""/>
        <dsp:cNvSpPr/>
      </dsp:nvSpPr>
      <dsp:spPr>
        <a:xfrm>
          <a:off x="2388621" y="588876"/>
          <a:ext cx="1062615" cy="106261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99A68-9F26-40B7-BA45-5007CAB6A25E}">
      <dsp:nvSpPr>
        <dsp:cNvPr id="0" name=""/>
        <dsp:cNvSpPr/>
      </dsp:nvSpPr>
      <dsp:spPr>
        <a:xfrm>
          <a:off x="2615080" y="815335"/>
          <a:ext cx="609697" cy="609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00F434-0397-44DB-BB58-EA3B145166F1}">
      <dsp:nvSpPr>
        <dsp:cNvPr id="0" name=""/>
        <dsp:cNvSpPr/>
      </dsp:nvSpPr>
      <dsp:spPr>
        <a:xfrm>
          <a:off x="2048933"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it-IT" sz="2500" kern="1200"/>
            <a:t>Focus Group</a:t>
          </a:r>
          <a:endParaRPr lang="en-US" sz="2500" kern="1200"/>
        </a:p>
      </dsp:txBody>
      <dsp:txXfrm>
        <a:off x="2048933" y="1982469"/>
        <a:ext cx="1741992" cy="696796"/>
      </dsp:txXfrm>
    </dsp:sp>
    <dsp:sp modelId="{BFE32283-04B8-47AD-B9AB-47B4359667C9}">
      <dsp:nvSpPr>
        <dsp:cNvPr id="0" name=""/>
        <dsp:cNvSpPr/>
      </dsp:nvSpPr>
      <dsp:spPr>
        <a:xfrm>
          <a:off x="4435462" y="588876"/>
          <a:ext cx="1062615" cy="106261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69601-AB93-446C-AB5F-1F72B95F5957}">
      <dsp:nvSpPr>
        <dsp:cNvPr id="0" name=""/>
        <dsp:cNvSpPr/>
      </dsp:nvSpPr>
      <dsp:spPr>
        <a:xfrm>
          <a:off x="4661921" y="815335"/>
          <a:ext cx="609697" cy="6096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CF7D53-414B-4D0F-9BB2-8D09CCB94746}">
      <dsp:nvSpPr>
        <dsp:cNvPr id="0" name=""/>
        <dsp:cNvSpPr/>
      </dsp:nvSpPr>
      <dsp:spPr>
        <a:xfrm>
          <a:off x="4095774"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it-IT" sz="2500" kern="1200"/>
            <a:t>Survey</a:t>
          </a:r>
          <a:endParaRPr lang="en-US" sz="2500" kern="1200"/>
        </a:p>
      </dsp:txBody>
      <dsp:txXfrm>
        <a:off x="4095774" y="1982469"/>
        <a:ext cx="1741992" cy="696796"/>
      </dsp:txXfrm>
    </dsp:sp>
    <dsp:sp modelId="{8DA34AEA-EE6F-45A0-97C7-00767695D4C3}">
      <dsp:nvSpPr>
        <dsp:cNvPr id="0" name=""/>
        <dsp:cNvSpPr/>
      </dsp:nvSpPr>
      <dsp:spPr>
        <a:xfrm>
          <a:off x="6482303" y="588876"/>
          <a:ext cx="1062615" cy="106261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3ED778-BDD8-4EA7-AC7D-495A9207D15B}">
      <dsp:nvSpPr>
        <dsp:cNvPr id="0" name=""/>
        <dsp:cNvSpPr/>
      </dsp:nvSpPr>
      <dsp:spPr>
        <a:xfrm>
          <a:off x="6708762" y="815335"/>
          <a:ext cx="609697" cy="6096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1CEC21-4767-4612-BDD6-8B1448461FC2}">
      <dsp:nvSpPr>
        <dsp:cNvPr id="0" name=""/>
        <dsp:cNvSpPr/>
      </dsp:nvSpPr>
      <dsp:spPr>
        <a:xfrm>
          <a:off x="6142615" y="1982469"/>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it-IT" sz="2500" kern="1200"/>
            <a:t>Esperti </a:t>
          </a:r>
          <a:endParaRPr lang="en-US" sz="2500" kern="1200"/>
        </a:p>
      </dsp:txBody>
      <dsp:txXfrm>
        <a:off x="6142615" y="1982469"/>
        <a:ext cx="1741992" cy="696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F3405-899F-4291-A8FC-5F28419D0F54}">
      <dsp:nvSpPr>
        <dsp:cNvPr id="0" name=""/>
        <dsp:cNvSpPr/>
      </dsp:nvSpPr>
      <dsp:spPr>
        <a:xfrm>
          <a:off x="1280650" y="19430"/>
          <a:ext cx="705017" cy="7050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C5FFE-B529-444D-9376-68E0B76CA15D}">
      <dsp:nvSpPr>
        <dsp:cNvPr id="0" name=""/>
        <dsp:cNvSpPr/>
      </dsp:nvSpPr>
      <dsp:spPr>
        <a:xfrm>
          <a:off x="1428704" y="167484"/>
          <a:ext cx="408910" cy="4089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260F5-DE6C-4725-A971-A978EE979C6D}">
      <dsp:nvSpPr>
        <dsp:cNvPr id="0" name=""/>
        <dsp:cNvSpPr/>
      </dsp:nvSpPr>
      <dsp:spPr>
        <a:xfrm>
          <a:off x="2136743" y="19430"/>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Identify a design challenge</a:t>
          </a:r>
          <a:endParaRPr lang="en-US" sz="1100" kern="1200"/>
        </a:p>
      </dsp:txBody>
      <dsp:txXfrm>
        <a:off x="2136743" y="19430"/>
        <a:ext cx="1661826" cy="705017"/>
      </dsp:txXfrm>
    </dsp:sp>
    <dsp:sp modelId="{E7EAE997-2265-4806-8751-7134D899818C}">
      <dsp:nvSpPr>
        <dsp:cNvPr id="0" name=""/>
        <dsp:cNvSpPr/>
      </dsp:nvSpPr>
      <dsp:spPr>
        <a:xfrm>
          <a:off x="4088130" y="19430"/>
          <a:ext cx="705017" cy="7050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49F7EB-26F9-47DB-A0E6-A84AC0E5B76F}">
      <dsp:nvSpPr>
        <dsp:cNvPr id="0" name=""/>
        <dsp:cNvSpPr/>
      </dsp:nvSpPr>
      <dsp:spPr>
        <a:xfrm>
          <a:off x="4236183" y="167484"/>
          <a:ext cx="408910" cy="4089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6078F-69EB-495E-AD1E-92A58558177F}">
      <dsp:nvSpPr>
        <dsp:cNvPr id="0" name=""/>
        <dsp:cNvSpPr/>
      </dsp:nvSpPr>
      <dsp:spPr>
        <a:xfrm>
          <a:off x="4944222" y="19430"/>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Recognize existing knowledge</a:t>
          </a:r>
          <a:endParaRPr lang="en-US" sz="1100" kern="1200"/>
        </a:p>
      </dsp:txBody>
      <dsp:txXfrm>
        <a:off x="4944222" y="19430"/>
        <a:ext cx="1661826" cy="705017"/>
      </dsp:txXfrm>
    </dsp:sp>
    <dsp:sp modelId="{34C8760C-F221-4C93-A7F3-BC62E2CAAB58}">
      <dsp:nvSpPr>
        <dsp:cNvPr id="0" name=""/>
        <dsp:cNvSpPr/>
      </dsp:nvSpPr>
      <dsp:spPr>
        <a:xfrm>
          <a:off x="1280650" y="1279243"/>
          <a:ext cx="705017" cy="7050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8BFC0F-7E6F-45A0-9FDC-D6CDC77753D8}">
      <dsp:nvSpPr>
        <dsp:cNvPr id="0" name=""/>
        <dsp:cNvSpPr/>
      </dsp:nvSpPr>
      <dsp:spPr>
        <a:xfrm>
          <a:off x="1428704" y="1427296"/>
          <a:ext cx="408910" cy="4089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D2761-228A-4727-BB9D-97C5DCF0E05E}">
      <dsp:nvSpPr>
        <dsp:cNvPr id="0" name=""/>
        <dsp:cNvSpPr/>
      </dsp:nvSpPr>
      <dsp:spPr>
        <a:xfrm>
          <a:off x="2136743" y="1279243"/>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Identify people to speak with</a:t>
          </a:r>
          <a:endParaRPr lang="en-US" sz="1100" kern="1200"/>
        </a:p>
      </dsp:txBody>
      <dsp:txXfrm>
        <a:off x="2136743" y="1279243"/>
        <a:ext cx="1661826" cy="705017"/>
      </dsp:txXfrm>
    </dsp:sp>
    <dsp:sp modelId="{282644CD-4E48-4DFC-972A-83D0791AAB47}">
      <dsp:nvSpPr>
        <dsp:cNvPr id="0" name=""/>
        <dsp:cNvSpPr/>
      </dsp:nvSpPr>
      <dsp:spPr>
        <a:xfrm>
          <a:off x="4088130" y="1279243"/>
          <a:ext cx="705017" cy="7050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112A8-61AE-4F1E-91C5-7A2B143CFA3B}">
      <dsp:nvSpPr>
        <dsp:cNvPr id="0" name=""/>
        <dsp:cNvSpPr/>
      </dsp:nvSpPr>
      <dsp:spPr>
        <a:xfrm>
          <a:off x="4236183" y="1427296"/>
          <a:ext cx="408910" cy="4089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B4E424-C884-4751-BD74-514C61EA8428}">
      <dsp:nvSpPr>
        <dsp:cNvPr id="0" name=""/>
        <dsp:cNvSpPr/>
      </dsp:nvSpPr>
      <dsp:spPr>
        <a:xfrm>
          <a:off x="4944222" y="1279243"/>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Choose Research Methods</a:t>
          </a:r>
          <a:r>
            <a:rPr lang="it-IT" sz="1100" kern="1200"/>
            <a:t>: </a:t>
          </a:r>
          <a:r>
            <a:rPr lang="it-IT" sz="1100" i="1" kern="1200"/>
            <a:t>interviste individuali o di gruppo, immersione nel contesto, auto documentazione, community, interviste ad esperti, cercare ispirazione in nuovi posti</a:t>
          </a:r>
          <a:endParaRPr lang="en-US" sz="1100" kern="1200"/>
        </a:p>
      </dsp:txBody>
      <dsp:txXfrm>
        <a:off x="4944222" y="1279243"/>
        <a:ext cx="1661826" cy="705017"/>
      </dsp:txXfrm>
    </dsp:sp>
    <dsp:sp modelId="{D7BC5F1E-8698-423F-9708-4AC5C0E4C8FF}">
      <dsp:nvSpPr>
        <dsp:cNvPr id="0" name=""/>
        <dsp:cNvSpPr/>
      </dsp:nvSpPr>
      <dsp:spPr>
        <a:xfrm>
          <a:off x="1280650" y="2539056"/>
          <a:ext cx="705017" cy="7050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DB2593-7204-4F76-ACE2-69A7BAC3B523}">
      <dsp:nvSpPr>
        <dsp:cNvPr id="0" name=""/>
        <dsp:cNvSpPr/>
      </dsp:nvSpPr>
      <dsp:spPr>
        <a:xfrm>
          <a:off x="1428704" y="2687109"/>
          <a:ext cx="408910" cy="4089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145F2A-6AFE-44B7-A15C-D452843BAA3C}">
      <dsp:nvSpPr>
        <dsp:cNvPr id="0" name=""/>
        <dsp:cNvSpPr/>
      </dsp:nvSpPr>
      <dsp:spPr>
        <a:xfrm>
          <a:off x="2136743" y="2539056"/>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Develop an interview approach</a:t>
          </a:r>
          <a:r>
            <a:rPr lang="it-IT" sz="1100" kern="1200"/>
            <a:t>: </a:t>
          </a:r>
          <a:r>
            <a:rPr lang="it-IT" sz="1100" i="1" kern="1200"/>
            <a:t>intervista guidata, eventi critici</a:t>
          </a:r>
          <a:endParaRPr lang="en-US" sz="1100" kern="1200"/>
        </a:p>
      </dsp:txBody>
      <dsp:txXfrm>
        <a:off x="2136743" y="2539056"/>
        <a:ext cx="1661826" cy="705017"/>
      </dsp:txXfrm>
    </dsp:sp>
    <dsp:sp modelId="{0B419984-1C51-408B-BF9D-343BE169E628}">
      <dsp:nvSpPr>
        <dsp:cNvPr id="0" name=""/>
        <dsp:cNvSpPr/>
      </dsp:nvSpPr>
      <dsp:spPr>
        <a:xfrm>
          <a:off x="4088130" y="2539056"/>
          <a:ext cx="705017" cy="7050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EA6D1-D8E3-4D59-A153-E3D125B10274}">
      <dsp:nvSpPr>
        <dsp:cNvPr id="0" name=""/>
        <dsp:cNvSpPr/>
      </dsp:nvSpPr>
      <dsp:spPr>
        <a:xfrm>
          <a:off x="4236183" y="2687109"/>
          <a:ext cx="408910" cy="40891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0CC0B2-07FF-4257-9CEF-6D49E20B4BF8}">
      <dsp:nvSpPr>
        <dsp:cNvPr id="0" name=""/>
        <dsp:cNvSpPr/>
      </dsp:nvSpPr>
      <dsp:spPr>
        <a:xfrm>
          <a:off x="4944222" y="2539056"/>
          <a:ext cx="1661826" cy="70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Develop your Mindset</a:t>
          </a:r>
          <a:r>
            <a:rPr lang="it-IT" sz="1100" kern="1200"/>
            <a:t>: </a:t>
          </a:r>
          <a:r>
            <a:rPr lang="it-IT" sz="1100" i="1" kern="1200"/>
            <a:t>la mente del principiante, osservatore vs. interprete</a:t>
          </a:r>
          <a:endParaRPr lang="en-US" sz="1100" kern="1200"/>
        </a:p>
      </dsp:txBody>
      <dsp:txXfrm>
        <a:off x="4944222" y="2539056"/>
        <a:ext cx="1661826" cy="705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64BA-3C06-487B-9939-59EED95A5ACC}">
      <dsp:nvSpPr>
        <dsp:cNvPr id="0" name=""/>
        <dsp:cNvSpPr/>
      </dsp:nvSpPr>
      <dsp:spPr>
        <a:xfrm>
          <a:off x="165930" y="94593"/>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3F508-4B9E-4D32-8D4F-B45B41BA2ECC}">
      <dsp:nvSpPr>
        <dsp:cNvPr id="0" name=""/>
        <dsp:cNvSpPr/>
      </dsp:nvSpPr>
      <dsp:spPr>
        <a:xfrm>
          <a:off x="303461" y="232124"/>
          <a:ext cx="379847" cy="379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141264-CDCC-4546-9A90-D78B43E995F8}">
      <dsp:nvSpPr>
        <dsp:cNvPr id="0" name=""/>
        <dsp:cNvSpPr/>
      </dsp:nvSpPr>
      <dsp:spPr>
        <a:xfrm>
          <a:off x="961176" y="94593"/>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Develop the approach</a:t>
          </a:r>
          <a:r>
            <a:rPr lang="it-IT" sz="1100" kern="1200"/>
            <a:t>: </a:t>
          </a:r>
          <a:r>
            <a:rPr lang="it-IT" sz="1100" i="1" kern="1200"/>
            <a:t>partecipatory co-design, empathic design</a:t>
          </a:r>
          <a:endParaRPr lang="en-US" sz="1100" kern="1200"/>
        </a:p>
      </dsp:txBody>
      <dsp:txXfrm>
        <a:off x="961176" y="94593"/>
        <a:ext cx="1543713" cy="654908"/>
      </dsp:txXfrm>
    </dsp:sp>
    <dsp:sp modelId="{8D6E40F7-74EB-4778-84F8-B774B7B74ABF}">
      <dsp:nvSpPr>
        <dsp:cNvPr id="0" name=""/>
        <dsp:cNvSpPr/>
      </dsp:nvSpPr>
      <dsp:spPr>
        <a:xfrm>
          <a:off x="2773870" y="94593"/>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2D1E16-3577-4C49-BDB1-51D602C6687C}">
      <dsp:nvSpPr>
        <dsp:cNvPr id="0" name=""/>
        <dsp:cNvSpPr/>
      </dsp:nvSpPr>
      <dsp:spPr>
        <a:xfrm>
          <a:off x="2911401" y="232124"/>
          <a:ext cx="379847" cy="3798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3A3715-34BD-4F2E-8E2E-4A8EE1DBBEFC}">
      <dsp:nvSpPr>
        <dsp:cNvPr id="0" name=""/>
        <dsp:cNvSpPr/>
      </dsp:nvSpPr>
      <dsp:spPr>
        <a:xfrm>
          <a:off x="3569116" y="94593"/>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Share stories</a:t>
          </a:r>
          <a:endParaRPr lang="en-US" sz="1100" kern="1200"/>
        </a:p>
      </dsp:txBody>
      <dsp:txXfrm>
        <a:off x="3569116" y="94593"/>
        <a:ext cx="1543713" cy="654908"/>
      </dsp:txXfrm>
    </dsp:sp>
    <dsp:sp modelId="{50BB8970-4E64-4009-9CB9-AC3B0428BD28}">
      <dsp:nvSpPr>
        <dsp:cNvPr id="0" name=""/>
        <dsp:cNvSpPr/>
      </dsp:nvSpPr>
      <dsp:spPr>
        <a:xfrm>
          <a:off x="5381810" y="94593"/>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02BAC3-A02B-4427-ADA8-53284F2980BA}">
      <dsp:nvSpPr>
        <dsp:cNvPr id="0" name=""/>
        <dsp:cNvSpPr/>
      </dsp:nvSpPr>
      <dsp:spPr>
        <a:xfrm>
          <a:off x="5519340" y="232124"/>
          <a:ext cx="379847" cy="3798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89C0A7-9F90-4916-84D1-472DDFEBA464}">
      <dsp:nvSpPr>
        <dsp:cNvPr id="0" name=""/>
        <dsp:cNvSpPr/>
      </dsp:nvSpPr>
      <dsp:spPr>
        <a:xfrm>
          <a:off x="6177056" y="94593"/>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Identify patterns</a:t>
          </a:r>
          <a:endParaRPr lang="en-US" sz="1100" kern="1200"/>
        </a:p>
      </dsp:txBody>
      <dsp:txXfrm>
        <a:off x="6177056" y="94593"/>
        <a:ext cx="1543713" cy="654908"/>
      </dsp:txXfrm>
    </dsp:sp>
    <dsp:sp modelId="{680D44F2-2029-45E0-9022-F55EEC6153C1}">
      <dsp:nvSpPr>
        <dsp:cNvPr id="0" name=""/>
        <dsp:cNvSpPr/>
      </dsp:nvSpPr>
      <dsp:spPr>
        <a:xfrm>
          <a:off x="165930" y="1304297"/>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22BFD-D43F-4054-AA2B-6088BF39B42A}">
      <dsp:nvSpPr>
        <dsp:cNvPr id="0" name=""/>
        <dsp:cNvSpPr/>
      </dsp:nvSpPr>
      <dsp:spPr>
        <a:xfrm>
          <a:off x="303461" y="1441828"/>
          <a:ext cx="379847" cy="3798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6B792A-D40B-4377-B5C5-E5551FDC2DD6}">
      <dsp:nvSpPr>
        <dsp:cNvPr id="0" name=""/>
        <dsp:cNvSpPr/>
      </dsp:nvSpPr>
      <dsp:spPr>
        <a:xfrm>
          <a:off x="961176" y="1304297"/>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Create opportunity areas </a:t>
          </a:r>
          <a:r>
            <a:rPr lang="it-IT" sz="1100" i="1" kern="1200"/>
            <a:t>(un'area di opportunità è una pietra miliare per la generazione di idee, ma non è una soluzione. Piuttosto suggerisce più di una soluzione)</a:t>
          </a:r>
          <a:endParaRPr lang="en-US" sz="1100" kern="1200"/>
        </a:p>
      </dsp:txBody>
      <dsp:txXfrm>
        <a:off x="961176" y="1304297"/>
        <a:ext cx="1543713" cy="654908"/>
      </dsp:txXfrm>
    </dsp:sp>
    <dsp:sp modelId="{CCF038DD-D30D-42B4-953E-F9235E80E2D7}">
      <dsp:nvSpPr>
        <dsp:cNvPr id="0" name=""/>
        <dsp:cNvSpPr/>
      </dsp:nvSpPr>
      <dsp:spPr>
        <a:xfrm>
          <a:off x="2773870" y="1304297"/>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5C18C6-A7F0-4885-87A0-1D0E7C95AD29}">
      <dsp:nvSpPr>
        <dsp:cNvPr id="0" name=""/>
        <dsp:cNvSpPr/>
      </dsp:nvSpPr>
      <dsp:spPr>
        <a:xfrm>
          <a:off x="2911401" y="1441828"/>
          <a:ext cx="379847" cy="3798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CEF25-6A7D-4D8F-8627-15951857050D}">
      <dsp:nvSpPr>
        <dsp:cNvPr id="0" name=""/>
        <dsp:cNvSpPr/>
      </dsp:nvSpPr>
      <dsp:spPr>
        <a:xfrm>
          <a:off x="3569116" y="1304297"/>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Brainstorm new solution</a:t>
          </a:r>
          <a:endParaRPr lang="en-US" sz="1100" kern="1200"/>
        </a:p>
      </dsp:txBody>
      <dsp:txXfrm>
        <a:off x="3569116" y="1304297"/>
        <a:ext cx="1543713" cy="654908"/>
      </dsp:txXfrm>
    </dsp:sp>
    <dsp:sp modelId="{450E369C-2BC7-4482-BB67-B24F10E243C5}">
      <dsp:nvSpPr>
        <dsp:cNvPr id="0" name=""/>
        <dsp:cNvSpPr/>
      </dsp:nvSpPr>
      <dsp:spPr>
        <a:xfrm>
          <a:off x="5381810" y="1304297"/>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1A2FF-0D07-475A-A87D-0759B169593C}">
      <dsp:nvSpPr>
        <dsp:cNvPr id="0" name=""/>
        <dsp:cNvSpPr/>
      </dsp:nvSpPr>
      <dsp:spPr>
        <a:xfrm>
          <a:off x="5519340" y="1441828"/>
          <a:ext cx="379847" cy="3798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78BCC1-3419-444B-8E2B-8433573879B1}">
      <dsp:nvSpPr>
        <dsp:cNvPr id="0" name=""/>
        <dsp:cNvSpPr/>
      </dsp:nvSpPr>
      <dsp:spPr>
        <a:xfrm>
          <a:off x="6177056" y="1304297"/>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Make ideas real</a:t>
          </a:r>
          <a:r>
            <a:rPr lang="it-IT" sz="1100" kern="1200"/>
            <a:t>: </a:t>
          </a:r>
          <a:r>
            <a:rPr lang="it-IT" sz="1100" i="1" kern="1200"/>
            <a:t>prototipazione</a:t>
          </a:r>
          <a:endParaRPr lang="en-US" sz="1100" kern="1200"/>
        </a:p>
      </dsp:txBody>
      <dsp:txXfrm>
        <a:off x="6177056" y="1304297"/>
        <a:ext cx="1543713" cy="654908"/>
      </dsp:txXfrm>
    </dsp:sp>
    <dsp:sp modelId="{AC01ED28-6CD1-4F29-AC23-CD75FCC3EC01}">
      <dsp:nvSpPr>
        <dsp:cNvPr id="0" name=""/>
        <dsp:cNvSpPr/>
      </dsp:nvSpPr>
      <dsp:spPr>
        <a:xfrm>
          <a:off x="165930" y="2514001"/>
          <a:ext cx="654908" cy="654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F1938-55C0-48BF-BC3B-511E39C981CC}">
      <dsp:nvSpPr>
        <dsp:cNvPr id="0" name=""/>
        <dsp:cNvSpPr/>
      </dsp:nvSpPr>
      <dsp:spPr>
        <a:xfrm>
          <a:off x="303461" y="2651532"/>
          <a:ext cx="379847" cy="37984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5D9D9-67C0-4BA6-BEA5-E7A03BB762EE}">
      <dsp:nvSpPr>
        <dsp:cNvPr id="0" name=""/>
        <dsp:cNvSpPr/>
      </dsp:nvSpPr>
      <dsp:spPr>
        <a:xfrm>
          <a:off x="961176" y="2514001"/>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it-IT" sz="1100" b="1" kern="1200"/>
            <a:t>Gather feedback</a:t>
          </a:r>
          <a:endParaRPr lang="en-US" sz="1100" kern="1200"/>
        </a:p>
      </dsp:txBody>
      <dsp:txXfrm>
        <a:off x="961176" y="2514001"/>
        <a:ext cx="1543713" cy="6549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AEE75-F28E-42C9-BD06-00D34E61940C}">
      <dsp:nvSpPr>
        <dsp:cNvPr id="0" name=""/>
        <dsp:cNvSpPr/>
      </dsp:nvSpPr>
      <dsp:spPr>
        <a:xfrm>
          <a:off x="91411" y="245899"/>
          <a:ext cx="1108454" cy="110845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304085-2AC4-473A-8374-8A03984016F9}">
      <dsp:nvSpPr>
        <dsp:cNvPr id="0" name=""/>
        <dsp:cNvSpPr/>
      </dsp:nvSpPr>
      <dsp:spPr>
        <a:xfrm>
          <a:off x="324187" y="478674"/>
          <a:ext cx="642903" cy="6429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043F6B-3378-42FE-8314-C2B4FF8DBF83}">
      <dsp:nvSpPr>
        <dsp:cNvPr id="0" name=""/>
        <dsp:cNvSpPr/>
      </dsp:nvSpPr>
      <dsp:spPr>
        <a:xfrm>
          <a:off x="1437392" y="245899"/>
          <a:ext cx="2612786" cy="1108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strutturati o non strutturati, mascherati o non mascherati, naturali o programmati, personali o meccanici, partecipi o non partecipi</a:t>
          </a:r>
          <a:endParaRPr lang="en-US" sz="1100" kern="1200"/>
        </a:p>
      </dsp:txBody>
      <dsp:txXfrm>
        <a:off x="1437392" y="245899"/>
        <a:ext cx="2612786" cy="1108454"/>
      </dsp:txXfrm>
    </dsp:sp>
    <dsp:sp modelId="{3BDAA28A-24D5-4A27-95F9-1D3D1861B406}">
      <dsp:nvSpPr>
        <dsp:cNvPr id="0" name=""/>
        <dsp:cNvSpPr/>
      </dsp:nvSpPr>
      <dsp:spPr>
        <a:xfrm>
          <a:off x="4505436" y="245899"/>
          <a:ext cx="1108454" cy="110845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BB88FF-C081-4205-80E0-9B9352736BD7}">
      <dsp:nvSpPr>
        <dsp:cNvPr id="0" name=""/>
        <dsp:cNvSpPr/>
      </dsp:nvSpPr>
      <dsp:spPr>
        <a:xfrm>
          <a:off x="4738212" y="478674"/>
          <a:ext cx="642903" cy="6429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F7544C-0309-412C-89F4-FA58EEB13D89}">
      <dsp:nvSpPr>
        <dsp:cNvPr id="0" name=""/>
        <dsp:cNvSpPr/>
      </dsp:nvSpPr>
      <dsp:spPr>
        <a:xfrm>
          <a:off x="5851417" y="245899"/>
          <a:ext cx="2612786" cy="1108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i="1" kern="1200"/>
            <a:t>Service Safaris: </a:t>
          </a:r>
          <a:r>
            <a:rPr lang="it-IT" sz="1100" kern="1200"/>
            <a:t>il ricercatore va in una location a sperimentare l'esperienza di prima mano per scoprire quali sono le reali esperienze del servizio</a:t>
          </a:r>
          <a:endParaRPr lang="en-US" sz="1100" kern="1200"/>
        </a:p>
      </dsp:txBody>
      <dsp:txXfrm>
        <a:off x="5851417" y="245899"/>
        <a:ext cx="2612786" cy="1108454"/>
      </dsp:txXfrm>
    </dsp:sp>
    <dsp:sp modelId="{65DF7ED8-EB39-49D9-A8D2-B5E6895E626D}">
      <dsp:nvSpPr>
        <dsp:cNvPr id="0" name=""/>
        <dsp:cNvSpPr/>
      </dsp:nvSpPr>
      <dsp:spPr>
        <a:xfrm>
          <a:off x="91411" y="1909149"/>
          <a:ext cx="1108454" cy="110845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E56C63-456C-4A0E-8245-85B50ADBAA91}">
      <dsp:nvSpPr>
        <dsp:cNvPr id="0" name=""/>
        <dsp:cNvSpPr/>
      </dsp:nvSpPr>
      <dsp:spPr>
        <a:xfrm>
          <a:off x="324187" y="2141925"/>
          <a:ext cx="642903" cy="6429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7D8906-DBB3-40C8-9786-E69899E872BC}">
      <dsp:nvSpPr>
        <dsp:cNvPr id="0" name=""/>
        <dsp:cNvSpPr/>
      </dsp:nvSpPr>
      <dsp:spPr>
        <a:xfrm>
          <a:off x="1437392" y="1909149"/>
          <a:ext cx="2612786" cy="1108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i="1" kern="1200"/>
            <a:t>Shadowing: </a:t>
          </a:r>
          <a:r>
            <a:rPr lang="it-IT" sz="1100" kern="1200"/>
            <a:t>è uno strumento per capire come le persone interagiscono con il mondo che li circonda</a:t>
          </a:r>
          <a:endParaRPr lang="en-US" sz="1100" kern="1200"/>
        </a:p>
      </dsp:txBody>
      <dsp:txXfrm>
        <a:off x="1437392" y="1909149"/>
        <a:ext cx="2612786" cy="1108454"/>
      </dsp:txXfrm>
    </dsp:sp>
    <dsp:sp modelId="{81F98761-6C28-4567-8AF6-CB0716D11B94}">
      <dsp:nvSpPr>
        <dsp:cNvPr id="0" name=""/>
        <dsp:cNvSpPr/>
      </dsp:nvSpPr>
      <dsp:spPr>
        <a:xfrm>
          <a:off x="4505436" y="1909149"/>
          <a:ext cx="1108454" cy="110845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1517A3-CE7F-4519-B204-9CD1BCC7F160}">
      <dsp:nvSpPr>
        <dsp:cNvPr id="0" name=""/>
        <dsp:cNvSpPr/>
      </dsp:nvSpPr>
      <dsp:spPr>
        <a:xfrm>
          <a:off x="4738212" y="2141925"/>
          <a:ext cx="642903" cy="6429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10ED33-73F9-4A2B-A322-E5D8CA3A81D0}">
      <dsp:nvSpPr>
        <dsp:cNvPr id="0" name=""/>
        <dsp:cNvSpPr/>
      </dsp:nvSpPr>
      <dsp:spPr>
        <a:xfrm>
          <a:off x="5851417" y="1909149"/>
          <a:ext cx="2612786" cy="1108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i="1" kern="1200"/>
            <a:t>Self Documentation</a:t>
          </a:r>
          <a:r>
            <a:rPr lang="it-IT" sz="1100" kern="1200"/>
            <a:t>: l'user o il cliente osserva se stesso e, seguendo una linea guida fornitegli, registra le sue osservazioni in un diario, aggiungendo eventualmente fotografie o video. </a:t>
          </a:r>
          <a:endParaRPr lang="en-US" sz="1100" kern="1200"/>
        </a:p>
      </dsp:txBody>
      <dsp:txXfrm>
        <a:off x="5851417" y="1909149"/>
        <a:ext cx="2612786" cy="11084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E0B70-51C2-4B74-BE30-B71685D1F90F}">
      <dsp:nvSpPr>
        <dsp:cNvPr id="0" name=""/>
        <dsp:cNvSpPr/>
      </dsp:nvSpPr>
      <dsp:spPr>
        <a:xfrm>
          <a:off x="0" y="3879"/>
          <a:ext cx="3652072" cy="10890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62E26-84A8-4A36-84FE-8974F0BE1B86}">
      <dsp:nvSpPr>
        <dsp:cNvPr id="0" name=""/>
        <dsp:cNvSpPr/>
      </dsp:nvSpPr>
      <dsp:spPr>
        <a:xfrm>
          <a:off x="329128" y="249217"/>
          <a:ext cx="599000" cy="5984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99B0C8-0C1E-43E6-8B58-5D401E33F628}">
      <dsp:nvSpPr>
        <dsp:cNvPr id="0" name=""/>
        <dsp:cNvSpPr/>
      </dsp:nvSpPr>
      <dsp:spPr>
        <a:xfrm>
          <a:off x="1257257" y="174970"/>
          <a:ext cx="1303460" cy="1089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62" tIns="115262" rIns="115262" bIns="115262" numCol="1" spcCol="1270" anchor="ctr" anchorCtr="0">
          <a:noAutofit/>
        </a:bodyPr>
        <a:lstStyle/>
        <a:p>
          <a:pPr marL="0" lvl="0" indent="0" algn="l" defTabSz="622300">
            <a:lnSpc>
              <a:spcPct val="100000"/>
            </a:lnSpc>
            <a:spcBef>
              <a:spcPct val="0"/>
            </a:spcBef>
            <a:spcAft>
              <a:spcPct val="35000"/>
            </a:spcAft>
            <a:buNone/>
          </a:pPr>
          <a:r>
            <a:rPr lang="it-IT" sz="1400" kern="1200" dirty="0"/>
            <a:t>Un’innovazione digitale è un processo particolarmente arduo e dispendioso Pertanto bisogna essere disposti a mettersi in gioco e cercare di dare il massimo</a:t>
          </a:r>
          <a:endParaRPr lang="en-US" sz="1400" kern="1200" dirty="0"/>
        </a:p>
      </dsp:txBody>
      <dsp:txXfrm>
        <a:off x="1257257" y="174970"/>
        <a:ext cx="1303460" cy="1089091"/>
      </dsp:txXfrm>
    </dsp:sp>
    <dsp:sp modelId="{1351EC61-C698-4C26-AB0F-68277982ADC2}">
      <dsp:nvSpPr>
        <dsp:cNvPr id="0" name=""/>
        <dsp:cNvSpPr/>
      </dsp:nvSpPr>
      <dsp:spPr>
        <a:xfrm>
          <a:off x="0" y="1360870"/>
          <a:ext cx="3652072" cy="746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F4968-EEBE-4CFF-A66D-0D0F719CDFD9}">
      <dsp:nvSpPr>
        <dsp:cNvPr id="0" name=""/>
        <dsp:cNvSpPr/>
      </dsp:nvSpPr>
      <dsp:spPr>
        <a:xfrm>
          <a:off x="329128" y="1435117"/>
          <a:ext cx="599000" cy="5984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D62F7C-DF0E-41FF-BBCE-C9E6B43442B6}">
      <dsp:nvSpPr>
        <dsp:cNvPr id="0" name=""/>
        <dsp:cNvSpPr/>
      </dsp:nvSpPr>
      <dsp:spPr>
        <a:xfrm>
          <a:off x="1257257" y="1360870"/>
          <a:ext cx="1303460" cy="1089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62" tIns="115262" rIns="115262" bIns="115262" numCol="1" spcCol="1270" anchor="ctr" anchorCtr="0">
          <a:noAutofit/>
        </a:bodyPr>
        <a:lstStyle/>
        <a:p>
          <a:pPr marL="0" lvl="0" indent="0" algn="l" defTabSz="622300">
            <a:lnSpc>
              <a:spcPct val="100000"/>
            </a:lnSpc>
            <a:spcBef>
              <a:spcPct val="0"/>
            </a:spcBef>
            <a:spcAft>
              <a:spcPct val="35000"/>
            </a:spcAft>
            <a:buNone/>
          </a:pPr>
          <a:r>
            <a:rPr lang="it-IT" sz="1400" kern="1200"/>
            <a:t>È necessario curare ciascuna fase con la massima attenzione, senza trascurare alcun particolare</a:t>
          </a:r>
          <a:endParaRPr lang="en-US" sz="1400" kern="1200"/>
        </a:p>
      </dsp:txBody>
      <dsp:txXfrm>
        <a:off x="1257257" y="1360870"/>
        <a:ext cx="1303460" cy="1089091"/>
      </dsp:txXfrm>
    </dsp:sp>
    <dsp:sp modelId="{14C1D0F6-B821-43E8-9C38-1983EF1DDD74}">
      <dsp:nvSpPr>
        <dsp:cNvPr id="0" name=""/>
        <dsp:cNvSpPr/>
      </dsp:nvSpPr>
      <dsp:spPr>
        <a:xfrm>
          <a:off x="0" y="2546769"/>
          <a:ext cx="3652072" cy="746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0AA0E0-5729-4B5A-BBF5-7FF7EDBAF69F}">
      <dsp:nvSpPr>
        <dsp:cNvPr id="0" name=""/>
        <dsp:cNvSpPr/>
      </dsp:nvSpPr>
      <dsp:spPr>
        <a:xfrm>
          <a:off x="329128" y="2621017"/>
          <a:ext cx="599000" cy="5984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7C6F7D-0DE4-443C-A1C0-22476EF07608}">
      <dsp:nvSpPr>
        <dsp:cNvPr id="0" name=""/>
        <dsp:cNvSpPr/>
      </dsp:nvSpPr>
      <dsp:spPr>
        <a:xfrm>
          <a:off x="1257257" y="2546769"/>
          <a:ext cx="1303460" cy="1089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62" tIns="115262" rIns="115262" bIns="115262" numCol="1" spcCol="1270" anchor="ctr" anchorCtr="0">
          <a:noAutofit/>
        </a:bodyPr>
        <a:lstStyle/>
        <a:p>
          <a:pPr marL="0" lvl="0" indent="0" algn="l" defTabSz="622300">
            <a:lnSpc>
              <a:spcPct val="100000"/>
            </a:lnSpc>
            <a:spcBef>
              <a:spcPct val="0"/>
            </a:spcBef>
            <a:spcAft>
              <a:spcPct val="35000"/>
            </a:spcAft>
            <a:buNone/>
          </a:pPr>
          <a:r>
            <a:rPr lang="it-IT" sz="1400" kern="1200"/>
            <a:t>Abbandonare l’idea di guadagnare tutto subito</a:t>
          </a:r>
          <a:endParaRPr lang="en-US" sz="1400" kern="1200"/>
        </a:p>
      </dsp:txBody>
      <dsp:txXfrm>
        <a:off x="1257257" y="2546769"/>
        <a:ext cx="1303460" cy="1089091"/>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CD9996E-2829-48FB-9ECB-80F90C936308}" type="datetimeFigureOut">
              <a:rPr lang="fr-FR" altLang="fr-FR"/>
              <a:pPr>
                <a:defRPr/>
              </a:pPr>
              <a:t>30/11/2020</a:t>
            </a:fld>
            <a:endParaRPr lang="fr-FR" alt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CAB391-EC00-4C8B-9D7F-92A29684C8A8}" type="slidenum">
              <a:rPr lang="fr-FR" altLang="fr-FR"/>
              <a:pPr>
                <a:defRPr/>
              </a:pPr>
              <a:t>‹N›</a:t>
            </a:fld>
            <a:endParaRPr lang="fr-FR" altLang="fr-FR"/>
          </a:p>
        </p:txBody>
      </p:sp>
    </p:spTree>
    <p:extLst>
      <p:ext uri="{BB962C8B-B14F-4D97-AF65-F5344CB8AC3E}">
        <p14:creationId xmlns:p14="http://schemas.microsoft.com/office/powerpoint/2010/main" val="39589986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mn-cs"/>
              </a:defRPr>
            </a:lvl1pPr>
          </a:lstStyle>
          <a:p>
            <a:pPr>
              <a:defRPr/>
            </a:pPr>
            <a:endParaRPr lang="fr-FR"/>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mn-cs"/>
              </a:defRPr>
            </a:lvl1pPr>
          </a:lstStyle>
          <a:p>
            <a:pPr>
              <a:defRPr/>
            </a:pPr>
            <a:endParaRPr lang="fr-FR"/>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mn-cs"/>
              </a:defRPr>
            </a:lvl1pPr>
          </a:lstStyle>
          <a:p>
            <a:pPr>
              <a:defRPr/>
            </a:pPr>
            <a:endParaRPr lang="fr-FR"/>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42C9EA3-4F78-43C0-90CD-2B999B5B87C1}" type="slidenum">
              <a:rPr lang="fr-FR" altLang="fr-FR"/>
              <a:pPr>
                <a:defRPr/>
              </a:pPr>
              <a:t>‹N›</a:t>
            </a:fld>
            <a:endParaRPr lang="fr-FR" altLang="fr-FR"/>
          </a:p>
        </p:txBody>
      </p:sp>
    </p:spTree>
    <p:extLst>
      <p:ext uri="{BB962C8B-B14F-4D97-AF65-F5344CB8AC3E}">
        <p14:creationId xmlns:p14="http://schemas.microsoft.com/office/powerpoint/2010/main" val="137623215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608B41E-5316-45B2-8AF5-6044F5F7838D}" type="slidenum">
              <a:rPr lang="fr-FR" altLang="fr-FR" smtClean="0"/>
              <a:pPr>
                <a:spcBef>
                  <a:spcPct val="0"/>
                </a:spcBef>
              </a:pPr>
              <a:t>1</a:t>
            </a:fld>
            <a:endParaRPr lang="fr-FR" altLang="fr-F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fr-FR"/>
          </a:p>
        </p:txBody>
      </p:sp>
    </p:spTree>
    <p:extLst>
      <p:ext uri="{BB962C8B-B14F-4D97-AF65-F5344CB8AC3E}">
        <p14:creationId xmlns:p14="http://schemas.microsoft.com/office/powerpoint/2010/main" val="1184512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595500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25586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09232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panose="020B0604020202020204" pitchFamily="34" charset="0"/>
              <a:buChar char="•"/>
            </a:pPr>
            <a:r>
              <a:rPr lang="it-IT" sz="1200" dirty="0">
                <a:latin typeface="Century Gothic" panose="020B0502020202020204" pitchFamily="34" charset="0"/>
              </a:rPr>
              <a:t>Gestione dei Big Data</a:t>
            </a:r>
          </a:p>
          <a:p>
            <a:r>
              <a:rPr lang="it-IT" sz="1200" dirty="0">
                <a:latin typeface="Century Gothic" panose="020B0502020202020204" pitchFamily="34" charset="0"/>
              </a:rPr>
              <a:t>Individuare gli strumenti di base per integrare, governare, e proteggere i grandi dati, come ad esempio i connettori e le trasformazioni pre-costruite, la qualità dei dati, il lignaggio dei dati e mascheramento dei dati.</a:t>
            </a:r>
          </a:p>
          <a:p>
            <a:endParaRPr lang="it-IT" sz="1200" dirty="0">
              <a:latin typeface="Century Gothic" panose="020B0502020202020204" pitchFamily="34" charset="0"/>
            </a:endParaRPr>
          </a:p>
          <a:p>
            <a:pPr marL="285750" indent="-285750">
              <a:buFont typeface="Arial" panose="020B0604020202020204" pitchFamily="34" charset="0"/>
              <a:buChar char="•"/>
            </a:pPr>
            <a:r>
              <a:rPr lang="it-IT" sz="1200" dirty="0">
                <a:latin typeface="Century Gothic" panose="020B0502020202020204" pitchFamily="34" charset="0"/>
              </a:rPr>
              <a:t>Strato di persistenza di stoccaggio </a:t>
            </a:r>
          </a:p>
          <a:p>
            <a:r>
              <a:rPr lang="it-IT" sz="1200" dirty="0">
                <a:latin typeface="Century Gothic" panose="020B0502020202020204" pitchFamily="34" charset="0"/>
              </a:rPr>
              <a:t>Individuare le tecnologie di persistenza dello </a:t>
            </a:r>
            <a:r>
              <a:rPr lang="it-IT" sz="1200" dirty="0" err="1">
                <a:latin typeface="Century Gothic" panose="020B0502020202020204" pitchFamily="34" charset="0"/>
              </a:rPr>
              <a:t>storage</a:t>
            </a:r>
            <a:r>
              <a:rPr lang="it-IT" sz="1200" dirty="0">
                <a:latin typeface="Century Gothic" panose="020B0502020202020204" pitchFamily="34" charset="0"/>
              </a:rPr>
              <a:t> e </a:t>
            </a:r>
            <a:r>
              <a:rPr lang="it-IT" sz="1200" dirty="0" err="1">
                <a:latin typeface="Century Gothic" panose="020B0502020202020204" pitchFamily="34" charset="0"/>
              </a:rPr>
              <a:t>framework</a:t>
            </a:r>
            <a:r>
              <a:rPr lang="it-IT" sz="1200" dirty="0">
                <a:latin typeface="Century Gothic" panose="020B0502020202020204" pitchFamily="34" charset="0"/>
              </a:rPr>
              <a:t> di elaborazione considerando prevalentemente la riduzione dei costi e lo sfruttamento della scalabilità lineare che queste tecnologie consentono. </a:t>
            </a:r>
          </a:p>
          <a:p>
            <a:endParaRPr lang="it-IT" dirty="0"/>
          </a:p>
        </p:txBody>
      </p:sp>
    </p:spTree>
    <p:extLst>
      <p:ext uri="{BB962C8B-B14F-4D97-AF65-F5344CB8AC3E}">
        <p14:creationId xmlns:p14="http://schemas.microsoft.com/office/powerpoint/2010/main" val="764392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0E32F0A-EEEA-439E-A2B1-D8DECB0C4D61}" type="slidenum">
              <a:rPr lang="fr-FR" altLang="fr-FR" smtClean="0"/>
              <a:pPr>
                <a:spcBef>
                  <a:spcPct val="0"/>
                </a:spcBef>
              </a:pPr>
              <a:t>63</a:t>
            </a:fld>
            <a:endParaRPr lang="fr-FR" altLang="fr-F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fr-FR"/>
          </a:p>
        </p:txBody>
      </p:sp>
    </p:spTree>
    <p:extLst>
      <p:ext uri="{BB962C8B-B14F-4D97-AF65-F5344CB8AC3E}">
        <p14:creationId xmlns:p14="http://schemas.microsoft.com/office/powerpoint/2010/main" val="195934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Le applicazioni per </a:t>
            </a:r>
            <a:r>
              <a:rPr lang="it-IT" sz="1200" kern="1200" dirty="0" err="1">
                <a:solidFill>
                  <a:schemeClr val="tx1"/>
                </a:solidFill>
                <a:effectLst/>
                <a:latin typeface="+mn-lt"/>
                <a:ea typeface="+mn-ea"/>
                <a:cs typeface="+mn-cs"/>
              </a:rPr>
              <a:t>smartphone</a:t>
            </a:r>
            <a:r>
              <a:rPr lang="it-IT" sz="1200" kern="1200" dirty="0">
                <a:solidFill>
                  <a:schemeClr val="tx1"/>
                </a:solidFill>
                <a:effectLst/>
                <a:latin typeface="+mn-lt"/>
                <a:ea typeface="+mn-ea"/>
                <a:cs typeface="+mn-cs"/>
              </a:rPr>
              <a:t> sono letteralmente uno sterminio, così come i siti web mobile-</a:t>
            </a:r>
            <a:r>
              <a:rPr lang="it-IT" sz="1200" kern="1200" dirty="0" err="1">
                <a:solidFill>
                  <a:schemeClr val="tx1"/>
                </a:solidFill>
                <a:effectLst/>
                <a:latin typeface="+mn-lt"/>
                <a:ea typeface="+mn-ea"/>
                <a:cs typeface="+mn-cs"/>
              </a:rPr>
              <a:t>friendly</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 più di 38mila applicazioni sono state utilizzate dal target dei </a:t>
            </a:r>
            <a:r>
              <a:rPr lang="it-IT" sz="1200" kern="1200" dirty="0" err="1">
                <a:solidFill>
                  <a:schemeClr val="tx1"/>
                </a:solidFill>
                <a:effectLst/>
                <a:latin typeface="+mn-lt"/>
                <a:ea typeface="+mn-ea"/>
                <a:cs typeface="+mn-cs"/>
              </a:rPr>
              <a:t>Millennials</a:t>
            </a:r>
            <a:r>
              <a:rPr lang="it-IT" sz="1200" kern="1200" dirty="0">
                <a:solidFill>
                  <a:schemeClr val="tx1"/>
                </a:solidFill>
                <a:effectLst/>
                <a:latin typeface="+mn-lt"/>
                <a:ea typeface="+mn-ea"/>
                <a:cs typeface="+mn-cs"/>
              </a:rPr>
              <a:t> almeno una volta nel corso dell’intero anno 2014, ma nel corso di un mese questo numero scende a 2000. </a:t>
            </a:r>
            <a:br>
              <a:rPr lang="it-IT" sz="1200" kern="1200" dirty="0">
                <a:solidFill>
                  <a:schemeClr val="tx1"/>
                </a:solidFill>
                <a:effectLst/>
                <a:latin typeface="+mn-lt"/>
                <a:ea typeface="+mn-ea"/>
                <a:cs typeface="+mn-cs"/>
              </a:rPr>
            </a:b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Meno di 300 sono state usate dall’1% di tutti i </a:t>
            </a:r>
            <a:r>
              <a:rPr lang="it-IT" sz="1200" kern="1200" dirty="0" err="1">
                <a:solidFill>
                  <a:schemeClr val="tx1"/>
                </a:solidFill>
                <a:effectLst/>
                <a:latin typeface="+mn-lt"/>
                <a:ea typeface="+mn-ea"/>
                <a:cs typeface="+mn-cs"/>
              </a:rPr>
              <a:t>Millennials</a:t>
            </a:r>
            <a:r>
              <a:rPr lang="it-IT" sz="1200" kern="1200" dirty="0">
                <a:solidFill>
                  <a:schemeClr val="tx1"/>
                </a:solidFill>
                <a:effectLst/>
                <a:latin typeface="+mn-lt"/>
                <a:ea typeface="+mn-ea"/>
                <a:cs typeface="+mn-cs"/>
              </a:rPr>
              <a:t> e di queste meno di 200 sono state usate almeno 5 volte. </a:t>
            </a:r>
            <a:br>
              <a:rPr lang="it-IT" sz="1200" kern="1200" dirty="0">
                <a:solidFill>
                  <a:schemeClr val="tx1"/>
                </a:solidFill>
                <a:effectLst/>
                <a:latin typeface="+mn-lt"/>
                <a:ea typeface="+mn-ea"/>
                <a:cs typeface="+mn-cs"/>
              </a:rPr>
            </a:br>
            <a:endParaRPr lang="it-IT" sz="1200" kern="1200" dirty="0">
              <a:solidFill>
                <a:schemeClr val="tx1"/>
              </a:solidFill>
              <a:effectLst/>
              <a:latin typeface="+mn-lt"/>
              <a:ea typeface="+mn-ea"/>
              <a:cs typeface="+mn-cs"/>
            </a:endParaRPr>
          </a:p>
          <a:p>
            <a:endParaRPr lang="it-IT" dirty="0"/>
          </a:p>
        </p:txBody>
      </p:sp>
    </p:spTree>
    <p:extLst>
      <p:ext uri="{BB962C8B-B14F-4D97-AF65-F5344CB8AC3E}">
        <p14:creationId xmlns:p14="http://schemas.microsoft.com/office/powerpoint/2010/main" val="330029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Tx/>
              <a:buChar char="-"/>
            </a:pPr>
            <a:r>
              <a:rPr lang="it-IT" sz="1200" dirty="0">
                <a:latin typeface="Century Gothic" panose="020B0502020202020204" pitchFamily="34" charset="0"/>
              </a:rPr>
              <a:t>Disponibilità e accesso: i dati devono essere disponibili nel loro complesso, per un prezzo non superiore ad un ragionevole costo di riproduzione, preferibilmente mediante scaricamento da Internet. I dati devono essere disponibili in un formato utile e modificabile.</a:t>
            </a:r>
          </a:p>
          <a:p>
            <a:endParaRPr lang="it-IT" sz="1200" dirty="0">
              <a:latin typeface="Century Gothic" panose="020B0502020202020204" pitchFamily="34" charset="0"/>
            </a:endParaRPr>
          </a:p>
          <a:p>
            <a:pPr marL="285750" indent="-285750">
              <a:buFontTx/>
              <a:buChar char="-"/>
            </a:pPr>
            <a:r>
              <a:rPr lang="it-IT" sz="1200" dirty="0">
                <a:latin typeface="Century Gothic" panose="020B0502020202020204" pitchFamily="34" charset="0"/>
              </a:rPr>
              <a:t>Riutilizzo e ridistribuzione: i dati devono essere forniti a condizioni tali da permetterne il riutilizzo e la ridistribuzione. Ciò comprende la possibilità di combinarli con altre basi di dati.</a:t>
            </a:r>
          </a:p>
          <a:p>
            <a:endParaRPr lang="it-IT" sz="1200" dirty="0">
              <a:latin typeface="Century Gothic" panose="020B0502020202020204" pitchFamily="34" charset="0"/>
            </a:endParaRPr>
          </a:p>
          <a:p>
            <a:pPr marL="285750" indent="-285750">
              <a:buFontTx/>
              <a:buChar char="-"/>
            </a:pPr>
            <a:r>
              <a:rPr lang="it-IT" sz="1200" dirty="0">
                <a:latin typeface="Century Gothic" panose="020B0502020202020204" pitchFamily="34" charset="0"/>
              </a:rPr>
              <a:t>Partecipazione universale: tutti devono essere in grado di usare, riutilizzare e ridistribuire i dati. Non ci devono essere discriminazioni né di ambito di iniziativa né contro soggetti o gruppi. </a:t>
            </a:r>
          </a:p>
          <a:p>
            <a:pPr marL="285750" indent="-285750">
              <a:buFontTx/>
              <a:buChar char="-"/>
            </a:pPr>
            <a:endParaRPr lang="it-IT" sz="1200" dirty="0">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it-IT" sz="1200" dirty="0">
                <a:latin typeface="Century Gothic" panose="020B0502020202020204" pitchFamily="34" charset="0"/>
              </a:rPr>
              <a:t>L’interoperabilità è la capacità di diversi sistemi e organizzazioni di lavorare insieme (Inter-operare). In questo caso, è la capacità di combinare una base di dati con altre.</a:t>
            </a:r>
          </a:p>
          <a:p>
            <a:pPr marL="285750" indent="-285750">
              <a:buFontTx/>
              <a:buChar char="-"/>
            </a:pPr>
            <a:endParaRPr lang="it-IT" sz="1200" dirty="0">
              <a:latin typeface="Century Gothic" panose="020B0502020202020204" pitchFamily="34" charset="0"/>
            </a:endParaRPr>
          </a:p>
          <a:p>
            <a:endParaRPr lang="it-IT" dirty="0"/>
          </a:p>
        </p:txBody>
      </p:sp>
    </p:spTree>
    <p:extLst>
      <p:ext uri="{BB962C8B-B14F-4D97-AF65-F5344CB8AC3E}">
        <p14:creationId xmlns:p14="http://schemas.microsoft.com/office/powerpoint/2010/main" val="331382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60851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highlight>
                  <a:srgbClr val="FFFF00"/>
                </a:highlight>
              </a:rPr>
              <a:t>Questa è la pagina del report open data </a:t>
            </a:r>
            <a:r>
              <a:rPr lang="it-IT" dirty="0" err="1">
                <a:highlight>
                  <a:srgbClr val="FFFF00"/>
                </a:highlight>
              </a:rPr>
              <a:t>maturity</a:t>
            </a:r>
            <a:r>
              <a:rPr lang="it-IT" dirty="0">
                <a:highlight>
                  <a:srgbClr val="FFFF00"/>
                </a:highlight>
              </a:rPr>
              <a:t> 2018 europeo. Qui è rappresentata l’Italia che passa ad essere un «trend setter» (grafico destra), a definire i trend degli open data assumendo un ruolo rilevante in </a:t>
            </a:r>
            <a:r>
              <a:rPr lang="it-IT" dirty="0" err="1">
                <a:highlight>
                  <a:srgbClr val="FFFF00"/>
                </a:highlight>
              </a:rPr>
              <a:t>europa</a:t>
            </a:r>
            <a:r>
              <a:rPr lang="it-IT" dirty="0">
                <a:highlight>
                  <a:srgbClr val="FFFF00"/>
                </a:highlight>
              </a:rPr>
              <a:t>.</a:t>
            </a:r>
          </a:p>
          <a:p>
            <a:r>
              <a:rPr lang="it-IT" dirty="0">
                <a:highlight>
                  <a:srgbClr val="FFFF00"/>
                </a:highlight>
              </a:rPr>
              <a:t>Nel grafico a sinistra si vede il miglioramento italiano 2015/2016/2017 nei tre ambiti: data </a:t>
            </a:r>
            <a:r>
              <a:rPr lang="it-IT" dirty="0" err="1">
                <a:highlight>
                  <a:srgbClr val="FFFF00"/>
                </a:highlight>
              </a:rPr>
              <a:t>readiness</a:t>
            </a:r>
            <a:r>
              <a:rPr lang="it-IT" dirty="0">
                <a:highlight>
                  <a:srgbClr val="FFFF00"/>
                </a:highlight>
              </a:rPr>
              <a:t>, maturità dei portali, maturità totale</a:t>
            </a:r>
          </a:p>
          <a:p>
            <a:endParaRPr lang="it-IT" dirty="0"/>
          </a:p>
        </p:txBody>
      </p:sp>
    </p:spTree>
    <p:extLst>
      <p:ext uri="{BB962C8B-B14F-4D97-AF65-F5344CB8AC3E}">
        <p14:creationId xmlns:p14="http://schemas.microsoft.com/office/powerpoint/2010/main" val="388686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ighlight>
                  <a:srgbClr val="FFFF00"/>
                </a:highlight>
              </a:rPr>
              <a:t>Qui ci sono i punteggi specifici della qualità dei dati, dei portali e dell’impatto in Italia</a:t>
            </a:r>
          </a:p>
          <a:p>
            <a:endParaRPr lang="it-IT" dirty="0"/>
          </a:p>
        </p:txBody>
      </p:sp>
    </p:spTree>
    <p:extLst>
      <p:ext uri="{BB962C8B-B14F-4D97-AF65-F5344CB8AC3E}">
        <p14:creationId xmlns:p14="http://schemas.microsoft.com/office/powerpoint/2010/main" val="22977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57406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6669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Per creare un ambiente che faciliti l'innovazione, il modello richiede che sia creato un team multidisciplinare composto da 3-8 persone, che sia disponibile uno spazio dedicato al lavoro di team dove svolgere le varie attività e che sia prestabilito un arco temporale delle attività che definisca un inizio, una fase intermedia ed una fine in modo da mantenere motivato il team.</a:t>
            </a:r>
          </a:p>
          <a:p>
            <a:endParaRPr lang="it-IT" dirty="0"/>
          </a:p>
        </p:txBody>
      </p:sp>
    </p:spTree>
    <p:extLst>
      <p:ext uri="{BB962C8B-B14F-4D97-AF65-F5344CB8AC3E}">
        <p14:creationId xmlns:p14="http://schemas.microsoft.com/office/powerpoint/2010/main" val="369930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baseline="0">
                <a:solidFill>
                  <a:srgbClr val="003399"/>
                </a:solidFill>
                <a:latin typeface="Montserrat Hairline"/>
              </a:defRPr>
            </a:lvl1pPr>
          </a:lstStyle>
          <a:p>
            <a:r>
              <a:rPr lang="fr-FR" dirty="0"/>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sz="2400" baseline="0">
                <a:solidFill>
                  <a:srgbClr val="003399"/>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Modifiez le style des sous-titres du masque</a:t>
            </a:r>
          </a:p>
        </p:txBody>
      </p:sp>
    </p:spTree>
    <p:extLst>
      <p:ext uri="{BB962C8B-B14F-4D97-AF65-F5344CB8AC3E}">
        <p14:creationId xmlns:p14="http://schemas.microsoft.com/office/powerpoint/2010/main" val="3873344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solidFill>
                  <a:srgbClr val="003399"/>
                </a:solidFill>
              </a:defRPr>
            </a:lvl1pPr>
          </a:lstStyle>
          <a:p>
            <a:r>
              <a:rPr lang="fr-FR" dirty="0"/>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152302E-BFCB-488D-9731-09A7B27D5ACA}" type="slidenum">
              <a:rPr lang="fr-FR" altLang="fr-FR"/>
              <a:pPr>
                <a:defRPr/>
              </a:pPr>
              <a:t>‹N›</a:t>
            </a:fld>
            <a:endParaRPr lang="fr-FR" altLang="fr-FR"/>
          </a:p>
        </p:txBody>
      </p:sp>
    </p:spTree>
    <p:extLst>
      <p:ext uri="{BB962C8B-B14F-4D97-AF65-F5344CB8AC3E}">
        <p14:creationId xmlns:p14="http://schemas.microsoft.com/office/powerpoint/2010/main" val="177627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lvl1pPr>
              <a:defRPr baseline="0">
                <a:solidFill>
                  <a:srgbClr val="003399"/>
                </a:solidFill>
              </a:defRPr>
            </a:lvl1pPr>
          </a:lstStyle>
          <a:p>
            <a:r>
              <a:rPr lang="fr-FR" dirty="0"/>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4FD568B-BE23-484B-83C5-6DF82D75B40E}" type="slidenum">
              <a:rPr lang="fr-FR" altLang="fr-FR"/>
              <a:pPr>
                <a:defRPr/>
              </a:pPr>
              <a:t>‹N›</a:t>
            </a:fld>
            <a:endParaRPr lang="fr-FR" altLang="fr-FR"/>
          </a:p>
        </p:txBody>
      </p:sp>
    </p:spTree>
    <p:extLst>
      <p:ext uri="{BB962C8B-B14F-4D97-AF65-F5344CB8AC3E}">
        <p14:creationId xmlns:p14="http://schemas.microsoft.com/office/powerpoint/2010/main" val="286841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aseline="0">
                <a:solidFill>
                  <a:srgbClr val="003399"/>
                </a:solidFill>
              </a:defRPr>
            </a:lvl1pPr>
          </a:lstStyle>
          <a:p>
            <a:r>
              <a:rPr lang="en-US" dirty="0"/>
              <a:t>Click to edit Master title style</a:t>
            </a:r>
            <a:endParaRPr lang="el-GR" dirty="0"/>
          </a:p>
        </p:txBody>
      </p:sp>
      <p:sp>
        <p:nvSpPr>
          <p:cNvPr id="3" name="Table Placeholder 2"/>
          <p:cNvSpPr>
            <a:spLocks noGrp="1"/>
          </p:cNvSpPr>
          <p:nvPr>
            <p:ph type="tbl"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B9D2910-0DA3-4F78-8A0A-3F708262B137}" type="slidenum">
              <a:rPr lang="fr-FR" altLang="fr-FR"/>
              <a:pPr>
                <a:defRPr/>
              </a:pPr>
              <a:t>‹N›</a:t>
            </a:fld>
            <a:endParaRPr lang="fr-FR" altLang="fr-FR"/>
          </a:p>
        </p:txBody>
      </p:sp>
    </p:spTree>
    <p:extLst>
      <p:ext uri="{BB962C8B-B14F-4D97-AF65-F5344CB8AC3E}">
        <p14:creationId xmlns:p14="http://schemas.microsoft.com/office/powerpoint/2010/main" val="188033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aseline="0">
                <a:solidFill>
                  <a:srgbClr val="003399"/>
                </a:solidFill>
              </a:defRPr>
            </a:lvl1pPr>
          </a:lstStyle>
          <a:p>
            <a:r>
              <a:rPr lang="en-US" dirty="0"/>
              <a:t>Click to edit Master title style</a:t>
            </a:r>
            <a:endParaRPr lang="el-GR" dirty="0"/>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Espace réservé de la dat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6" name="Espace réservé du pied de pag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0A30D874-1D12-4266-AC61-25165E28243F}" type="slidenum">
              <a:rPr lang="fr-FR" altLang="fr-FR"/>
              <a:pPr>
                <a:defRPr/>
              </a:pPr>
              <a:t>‹N›</a:t>
            </a:fld>
            <a:endParaRPr lang="fr-FR" altLang="fr-FR"/>
          </a:p>
        </p:txBody>
      </p:sp>
    </p:spTree>
    <p:extLst>
      <p:ext uri="{BB962C8B-B14F-4D97-AF65-F5344CB8AC3E}">
        <p14:creationId xmlns:p14="http://schemas.microsoft.com/office/powerpoint/2010/main" val="2877409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7FEBC2E5-3152-45B5-AE4E-CB4ACF05EC40}" type="slidenum">
              <a:rPr lang="fr-FR" altLang="fr-FR"/>
              <a:pPr>
                <a:defRPr/>
              </a:pPr>
              <a:t>‹N›</a:t>
            </a:fld>
            <a:endParaRPr lang="fr-FR" altLang="fr-FR"/>
          </a:p>
        </p:txBody>
      </p:sp>
    </p:spTree>
    <p:extLst>
      <p:ext uri="{BB962C8B-B14F-4D97-AF65-F5344CB8AC3E}">
        <p14:creationId xmlns:p14="http://schemas.microsoft.com/office/powerpoint/2010/main" val="405285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D87C9DF-D696-4B6E-A0AD-4DD47AE6FD83}" type="slidenum">
              <a:rPr lang="fr-FR" altLang="fr-FR"/>
              <a:pPr>
                <a:defRPr/>
              </a:pPr>
              <a:t>‹N›</a:t>
            </a:fld>
            <a:endParaRPr lang="fr-FR" altLang="fr-FR"/>
          </a:p>
        </p:txBody>
      </p:sp>
    </p:spTree>
    <p:extLst>
      <p:ext uri="{BB962C8B-B14F-4D97-AF65-F5344CB8AC3E}">
        <p14:creationId xmlns:p14="http://schemas.microsoft.com/office/powerpoint/2010/main" val="274366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3400" baseline="0">
                <a:solidFill>
                  <a:srgbClr val="003399"/>
                </a:solidFill>
              </a:defRPr>
            </a:lvl1pPr>
          </a:lstStyle>
          <a:p>
            <a:r>
              <a:rPr lang="fr-FR" dirty="0"/>
              <a:t>Modifiez le style du titre</a:t>
            </a:r>
          </a:p>
        </p:txBody>
      </p:sp>
      <p:sp>
        <p:nvSpPr>
          <p:cNvPr id="3" name="Espace réservé du contenu 2"/>
          <p:cNvSpPr>
            <a:spLocks noGrp="1"/>
          </p:cNvSpPr>
          <p:nvPr>
            <p:ph idx="1"/>
          </p:nvPr>
        </p:nvSpPr>
        <p:spPr>
          <a:xfrm>
            <a:off x="457200" y="1600201"/>
            <a:ext cx="8229600" cy="3917032"/>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300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110332"/>
          </a:xfrm>
        </p:spPr>
        <p:txBody>
          <a:bodyPr anchor="t"/>
          <a:lstStyle>
            <a:lvl1pPr algn="l">
              <a:defRPr sz="3000" b="1" cap="all" baseline="0">
                <a:solidFill>
                  <a:srgbClr val="003399"/>
                </a:solidFill>
                <a:latin typeface="Verdana" panose="020B0604030504040204" pitchFamily="34" charset="0"/>
              </a:defRPr>
            </a:lvl1pPr>
          </a:lstStyle>
          <a:p>
            <a:r>
              <a:rPr lang="fr-FR" dirty="0"/>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Modifiez les styles du texte du masque</a:t>
            </a:r>
          </a:p>
        </p:txBody>
      </p:sp>
    </p:spTree>
    <p:extLst>
      <p:ext uri="{BB962C8B-B14F-4D97-AF65-F5344CB8AC3E}">
        <p14:creationId xmlns:p14="http://schemas.microsoft.com/office/powerpoint/2010/main" val="123613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cap="none" baseline="0">
                <a:solidFill>
                  <a:srgbClr val="003399"/>
                </a:solidFill>
              </a:defRPr>
            </a:lvl1pPr>
          </a:lstStyle>
          <a:p>
            <a:r>
              <a:rPr lang="fr-FR" dirty="0"/>
              <a:t>Modifiez le style du titre</a:t>
            </a:r>
          </a:p>
        </p:txBody>
      </p:sp>
      <p:sp>
        <p:nvSpPr>
          <p:cNvPr id="3" name="Espace réservé du contenu 2"/>
          <p:cNvSpPr>
            <a:spLocks noGrp="1"/>
          </p:cNvSpPr>
          <p:nvPr>
            <p:ph sz="half" idx="1"/>
          </p:nvPr>
        </p:nvSpPr>
        <p:spPr>
          <a:xfrm>
            <a:off x="457200" y="1600201"/>
            <a:ext cx="4038600" cy="3989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600201"/>
            <a:ext cx="4038600" cy="3989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57465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solidFill>
                  <a:srgbClr val="003399"/>
                </a:solidFill>
              </a:defRPr>
            </a:lvl1pPr>
          </a:lstStyle>
          <a:p>
            <a:r>
              <a:rPr lang="fr-FR" dirty="0"/>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457200" y="229645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64599" y="2288293"/>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05489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solidFill>
                  <a:srgbClr val="003399"/>
                </a:solidFill>
              </a:defRPr>
            </a:lvl1pPr>
          </a:lstStyle>
          <a:p>
            <a:r>
              <a:rPr lang="fr-FR" dirty="0"/>
              <a:t>Modifiez le style du titre</a:t>
            </a:r>
          </a:p>
        </p:txBody>
      </p:sp>
    </p:spTree>
    <p:extLst>
      <p:ext uri="{BB962C8B-B14F-4D97-AF65-F5344CB8AC3E}">
        <p14:creationId xmlns:p14="http://schemas.microsoft.com/office/powerpoint/2010/main" val="297712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67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baseline="0">
                <a:solidFill>
                  <a:srgbClr val="003399"/>
                </a:solidFill>
              </a:defRPr>
            </a:lvl1pPr>
          </a:lstStyle>
          <a:p>
            <a:r>
              <a:rPr lang="fr-FR" dirty="0"/>
              <a:t>Modifiez le style du titre</a:t>
            </a:r>
          </a:p>
        </p:txBody>
      </p:sp>
      <p:sp>
        <p:nvSpPr>
          <p:cNvPr id="3" name="Espace réservé du contenu 2"/>
          <p:cNvSpPr>
            <a:spLocks noGrp="1"/>
          </p:cNvSpPr>
          <p:nvPr>
            <p:ph idx="1"/>
          </p:nvPr>
        </p:nvSpPr>
        <p:spPr>
          <a:xfrm>
            <a:off x="3575050" y="273051"/>
            <a:ext cx="5111750" cy="5316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1"/>
            <a:ext cx="3008313" cy="42607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Tree>
    <p:extLst>
      <p:ext uri="{BB962C8B-B14F-4D97-AF65-F5344CB8AC3E}">
        <p14:creationId xmlns:p14="http://schemas.microsoft.com/office/powerpoint/2010/main" val="171704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baseline="0">
                <a:solidFill>
                  <a:srgbClr val="003399"/>
                </a:solidFill>
              </a:defRPr>
            </a:lvl1pPr>
          </a:lstStyle>
          <a:p>
            <a:r>
              <a:rPr lang="fr-FR" dirty="0"/>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Tree>
    <p:extLst>
      <p:ext uri="{BB962C8B-B14F-4D97-AF65-F5344CB8AC3E}">
        <p14:creationId xmlns:p14="http://schemas.microsoft.com/office/powerpoint/2010/main" val="259929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Rectangle 3"/>
          <p:cNvSpPr>
            <a:spLocks noGrp="1" noChangeArrowheads="1"/>
          </p:cNvSpPr>
          <p:nvPr>
            <p:ph type="body" idx="1"/>
          </p:nvPr>
        </p:nvSpPr>
        <p:spPr bwMode="auto">
          <a:xfrm>
            <a:off x="457200" y="1600200"/>
            <a:ext cx="82296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hf sldNum="0" hdr="0" ftr="0" dt="0"/>
  <p:txStyles>
    <p:titleStyle>
      <a:lvl1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a:defRPr>
      </a:lvl1pPr>
      <a:lvl2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2pPr>
      <a:lvl3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3pPr>
      <a:lvl4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4pPr>
      <a:lvl5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000" r="-11000"/>
          </a:stretch>
        </a:blipFill>
        <a:effectLst/>
      </p:bgPr>
    </p:bg>
    <p:spTree>
      <p:nvGrpSpPr>
        <p:cNvPr id="1" name=""/>
        <p:cNvGrpSpPr/>
        <p:nvPr/>
      </p:nvGrpSpPr>
      <p:grpSpPr>
        <a:xfrm>
          <a:off x="0" y="0"/>
          <a:ext cx="0" cy="0"/>
          <a:chOff x="0" y="0"/>
          <a:chExt cx="0" cy="0"/>
        </a:xfrm>
      </p:grpSpPr>
      <p:pic>
        <p:nvPicPr>
          <p:cNvPr id="2" name="Google Shape;38;p8"/>
          <p:cNvPicPr preferRelativeResize="0"/>
          <p:nvPr/>
        </p:nvPicPr>
        <p:blipFill>
          <a:blip r:embed="rId4" cstate="print">
            <a:alphaModFix/>
          </a:blip>
          <a:stretch>
            <a:fillRect/>
          </a:stretch>
        </p:blipFill>
        <p:spPr>
          <a:xfrm>
            <a:off x="6562550" y="246762"/>
            <a:ext cx="2460826" cy="1198776"/>
          </a:xfrm>
          <a:prstGeom prst="rect">
            <a:avLst/>
          </a:prstGeom>
          <a:noFill/>
          <a:ln>
            <a:noFill/>
          </a:ln>
        </p:spPr>
      </p:pic>
      <p:sp>
        <p:nvSpPr>
          <p:cNvPr id="3" name="Rettangolo 2"/>
          <p:cNvSpPr/>
          <p:nvPr/>
        </p:nvSpPr>
        <p:spPr>
          <a:xfrm>
            <a:off x="1331640" y="4075533"/>
            <a:ext cx="6768752" cy="2734595"/>
          </a:xfrm>
          <a:prstGeom prst="rect">
            <a:avLst/>
          </a:prstGeom>
        </p:spPr>
        <p:txBody>
          <a:bodyPr wrap="square">
            <a:spAutoFit/>
          </a:bodyPr>
          <a:lstStyle/>
          <a:p>
            <a:pPr lvl="0" algn="ctr">
              <a:spcBef>
                <a:spcPts val="0"/>
              </a:spcBef>
              <a:spcAft>
                <a:spcPts val="0"/>
              </a:spcAft>
            </a:pPr>
            <a:r>
              <a:rPr lang="it-IT" sz="3200" b="1" dirty="0">
                <a:solidFill>
                  <a:schemeClr val="bg1"/>
                </a:solidFill>
                <a:latin typeface="Calibri"/>
                <a:ea typeface="Calibri"/>
                <a:cs typeface="Calibri"/>
                <a:sym typeface="Calibri"/>
              </a:rPr>
              <a:t>odeon</a:t>
            </a:r>
          </a:p>
          <a:p>
            <a:pPr lvl="0" algn="ctr">
              <a:lnSpc>
                <a:spcPct val="115000"/>
              </a:lnSpc>
              <a:spcBef>
                <a:spcPts val="0"/>
              </a:spcBef>
              <a:spcAft>
                <a:spcPts val="0"/>
              </a:spcAft>
            </a:pPr>
            <a:r>
              <a:rPr lang="it-IT" b="1" dirty="0">
                <a:solidFill>
                  <a:schemeClr val="bg1"/>
                </a:solidFill>
                <a:latin typeface="Calibri"/>
                <a:ea typeface="Calibri"/>
                <a:cs typeface="Calibri"/>
                <a:sym typeface="Calibri"/>
              </a:rPr>
              <a:t>Open Data for </a:t>
            </a:r>
            <a:r>
              <a:rPr lang="it-IT" b="1" dirty="0" err="1">
                <a:solidFill>
                  <a:schemeClr val="bg1"/>
                </a:solidFill>
                <a:latin typeface="Calibri"/>
                <a:ea typeface="Calibri"/>
                <a:cs typeface="Calibri"/>
                <a:sym typeface="Calibri"/>
              </a:rPr>
              <a:t>European</a:t>
            </a:r>
            <a:r>
              <a:rPr lang="it-IT" b="1" dirty="0">
                <a:solidFill>
                  <a:schemeClr val="bg1"/>
                </a:solidFill>
                <a:latin typeface="Calibri"/>
                <a:ea typeface="Calibri"/>
                <a:cs typeface="Calibri"/>
                <a:sym typeface="Calibri"/>
              </a:rPr>
              <a:t> Open </a:t>
            </a:r>
            <a:r>
              <a:rPr lang="it-IT" b="1" dirty="0" err="1">
                <a:solidFill>
                  <a:schemeClr val="bg1"/>
                </a:solidFill>
                <a:latin typeface="Calibri"/>
                <a:ea typeface="Calibri"/>
                <a:cs typeface="Calibri"/>
                <a:sym typeface="Calibri"/>
              </a:rPr>
              <a:t>iNnovation</a:t>
            </a:r>
            <a:endParaRPr lang="it-IT" b="1" i="1" dirty="0">
              <a:solidFill>
                <a:schemeClr val="bg1"/>
              </a:solidFill>
              <a:latin typeface="Calibri"/>
              <a:cs typeface="Calibri"/>
              <a:sym typeface="Calibri"/>
            </a:endParaRPr>
          </a:p>
          <a:p>
            <a:pPr marR="541020" algn="ctr">
              <a:spcBef>
                <a:spcPts val="2155"/>
              </a:spcBef>
            </a:pPr>
            <a:r>
              <a:rPr lang="en-GB" sz="2800" spc="-40" dirty="0">
                <a:solidFill>
                  <a:schemeClr val="bg1"/>
                </a:solidFill>
                <a:latin typeface="Verdana"/>
                <a:cs typeface="Verdana"/>
              </a:rPr>
              <a:t>Open data – Come testate </a:t>
            </a:r>
            <a:r>
              <a:rPr lang="en-GB" sz="2800" spc="-40" dirty="0" err="1">
                <a:solidFill>
                  <a:schemeClr val="bg1"/>
                </a:solidFill>
                <a:latin typeface="Verdana"/>
                <a:cs typeface="Verdana"/>
              </a:rPr>
              <a:t>un’idea</a:t>
            </a:r>
            <a:endParaRPr lang="en-GB" sz="2800" spc="-40" dirty="0">
              <a:solidFill>
                <a:schemeClr val="bg1"/>
              </a:solidFill>
              <a:latin typeface="Verdana"/>
              <a:cs typeface="Verdana"/>
            </a:endParaRPr>
          </a:p>
          <a:p>
            <a:pPr marR="541020" algn="ctr">
              <a:spcBef>
                <a:spcPts val="2155"/>
              </a:spcBef>
            </a:pPr>
            <a:r>
              <a:rPr lang="en-GB" spc="-90" dirty="0">
                <a:solidFill>
                  <a:schemeClr val="bg1"/>
                </a:solidFill>
                <a:latin typeface="Verdana"/>
                <a:cs typeface="Verdana"/>
              </a:rPr>
              <a:t>Giovanni </a:t>
            </a:r>
            <a:r>
              <a:rPr lang="en-GB" spc="-90" dirty="0" err="1">
                <a:solidFill>
                  <a:schemeClr val="bg1"/>
                </a:solidFill>
                <a:latin typeface="Verdana"/>
                <a:cs typeface="Verdana"/>
              </a:rPr>
              <a:t>Vaia</a:t>
            </a:r>
            <a:r>
              <a:rPr lang="en-GB" sz="1450" spc="-10" dirty="0">
                <a:solidFill>
                  <a:schemeClr val="bg1"/>
                </a:solidFill>
                <a:latin typeface="Verdana"/>
                <a:cs typeface="Verdana"/>
              </a:rPr>
              <a:t> </a:t>
            </a:r>
            <a:r>
              <a:rPr lang="en-GB" spc="-245" dirty="0">
                <a:solidFill>
                  <a:schemeClr val="bg1"/>
                </a:solidFill>
                <a:latin typeface="Verdana"/>
                <a:cs typeface="Verdana"/>
              </a:rPr>
              <a:t>–  </a:t>
            </a:r>
            <a:r>
              <a:rPr lang="en-GB" spc="-245" dirty="0" err="1">
                <a:solidFill>
                  <a:schemeClr val="bg1"/>
                </a:solidFill>
                <a:latin typeface="Verdana"/>
                <a:cs typeface="Verdana"/>
              </a:rPr>
              <a:t>Professore</a:t>
            </a:r>
            <a:r>
              <a:rPr lang="en-GB" spc="-245" dirty="0">
                <a:solidFill>
                  <a:schemeClr val="bg1"/>
                </a:solidFill>
                <a:latin typeface="Verdana"/>
                <a:cs typeface="Verdana"/>
              </a:rPr>
              <a:t> di Digital Management </a:t>
            </a:r>
          </a:p>
          <a:p>
            <a:pPr marR="541020" algn="ctr">
              <a:spcBef>
                <a:spcPts val="2155"/>
              </a:spcBef>
            </a:pPr>
            <a:r>
              <a:rPr lang="en-GB" spc="-245" dirty="0" err="1">
                <a:solidFill>
                  <a:schemeClr val="bg1"/>
                </a:solidFill>
                <a:latin typeface="Verdana"/>
                <a:cs typeface="Verdana"/>
              </a:rPr>
              <a:t>Università</a:t>
            </a:r>
            <a:r>
              <a:rPr lang="en-GB" spc="-245" dirty="0">
                <a:solidFill>
                  <a:schemeClr val="bg1"/>
                </a:solidFill>
                <a:latin typeface="Verdana"/>
                <a:cs typeface="Verdana"/>
              </a:rPr>
              <a:t> Ca’ Foscari Venezia</a:t>
            </a:r>
            <a:endParaRPr lang="it-IT" b="1" i="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0FF39D7-7BBC-4E7D-BEF8-73E5C9F55EFB}"/>
              </a:ext>
            </a:extLst>
          </p:cNvPr>
          <p:cNvSpPr/>
          <p:nvPr/>
        </p:nvSpPr>
        <p:spPr>
          <a:xfrm>
            <a:off x="892935" y="1133307"/>
            <a:ext cx="4396038" cy="4638843"/>
          </a:xfrm>
          <a:prstGeom prst="rect">
            <a:avLst/>
          </a:prstGeom>
        </p:spPr>
        <p:txBody>
          <a:bodyPr vert="horz" lIns="68580" tIns="34290" rIns="68580" bIns="34290" rtlCol="0" anchor="t">
            <a:normAutofit/>
          </a:bodyPr>
          <a:lstStyle/>
          <a:p>
            <a:pPr algn="ctr">
              <a:lnSpc>
                <a:spcPct val="90000"/>
              </a:lnSpc>
              <a:spcAft>
                <a:spcPts val="450"/>
              </a:spcAft>
            </a:pPr>
            <a:r>
              <a:rPr lang="it-IT" sz="1200" b="1" dirty="0"/>
              <a:t>Alcune cifre Open Data Action Plan ‐ </a:t>
            </a:r>
            <a:r>
              <a:rPr lang="it-IT" sz="1200" b="1" dirty="0" err="1"/>
              <a:t>Italy</a:t>
            </a:r>
            <a:r>
              <a:rPr lang="it-IT" sz="1200" b="1" dirty="0"/>
              <a:t> 2015</a:t>
            </a:r>
          </a:p>
          <a:p>
            <a:pPr algn="ctr">
              <a:lnSpc>
                <a:spcPct val="90000"/>
              </a:lnSpc>
              <a:spcAft>
                <a:spcPts val="450"/>
              </a:spcAft>
            </a:pPr>
            <a:endParaRPr lang="it-IT" sz="1050" dirty="0"/>
          </a:p>
          <a:p>
            <a:pPr>
              <a:lnSpc>
                <a:spcPct val="90000"/>
              </a:lnSpc>
              <a:spcAft>
                <a:spcPts val="450"/>
              </a:spcAft>
            </a:pPr>
            <a:r>
              <a:rPr lang="it-IT" sz="1050" dirty="0"/>
              <a:t>L’Italia produce attualmente </a:t>
            </a:r>
            <a:r>
              <a:rPr lang="it-IT" sz="1050" b="1" dirty="0"/>
              <a:t>8.000 </a:t>
            </a:r>
            <a:r>
              <a:rPr lang="it-IT" sz="1050" b="1" dirty="0" err="1"/>
              <a:t>dataset</a:t>
            </a:r>
            <a:r>
              <a:rPr lang="it-IT" sz="1050" b="1" dirty="0"/>
              <a:t> </a:t>
            </a:r>
            <a:r>
              <a:rPr lang="it-IT" sz="1050" dirty="0"/>
              <a:t>in formato aperto, pubblicati dalle</a:t>
            </a:r>
          </a:p>
          <a:p>
            <a:pPr>
              <a:lnSpc>
                <a:spcPct val="90000"/>
              </a:lnSpc>
              <a:spcAft>
                <a:spcPts val="450"/>
              </a:spcAft>
            </a:pPr>
            <a:endParaRPr lang="it-IT" sz="1050" dirty="0"/>
          </a:p>
          <a:p>
            <a:pPr>
              <a:lnSpc>
                <a:spcPct val="90000"/>
              </a:lnSpc>
              <a:spcAft>
                <a:spcPts val="450"/>
              </a:spcAft>
            </a:pPr>
            <a:r>
              <a:rPr lang="it-IT" sz="1050" dirty="0"/>
              <a:t>La legislazione italiana ha recentemente introdotto un principio di “open data by default”: ove non vi sia una licenza associata ai dati pubblicati, i dati disponibili sui portali delle pubbliche amministrazioni, sono implicitamente considerati “aperti” e riutilizzabili. </a:t>
            </a:r>
          </a:p>
          <a:p>
            <a:pPr>
              <a:lnSpc>
                <a:spcPct val="90000"/>
              </a:lnSpc>
              <a:spcAft>
                <a:spcPts val="450"/>
              </a:spcAft>
            </a:pPr>
            <a:endParaRPr lang="it-IT" sz="1050" dirty="0"/>
          </a:p>
          <a:p>
            <a:pPr>
              <a:lnSpc>
                <a:spcPct val="90000"/>
              </a:lnSpc>
              <a:spcAft>
                <a:spcPts val="450"/>
              </a:spcAft>
            </a:pPr>
            <a:r>
              <a:rPr lang="it-IT" sz="1050" dirty="0"/>
              <a:t>L’applicazione di questo principio comporterà, presumibilmente, un aumento dei dati riutilizzabili (anche per scopi commerciali) sebbene potrebbe non garantire che le informazioni siano tecnicamente in formato non proprietario e leggibili al computer, insieme ai relativi meta‐dati.</a:t>
            </a:r>
          </a:p>
          <a:p>
            <a:pPr>
              <a:lnSpc>
                <a:spcPct val="90000"/>
              </a:lnSpc>
              <a:spcAft>
                <a:spcPts val="450"/>
              </a:spcAft>
            </a:pPr>
            <a:endParaRPr lang="it-IT" sz="1050" dirty="0"/>
          </a:p>
          <a:p>
            <a:pPr>
              <a:lnSpc>
                <a:spcPct val="90000"/>
              </a:lnSpc>
              <a:spcAft>
                <a:spcPts val="450"/>
              </a:spcAft>
            </a:pPr>
            <a:r>
              <a:rPr lang="it-IT" sz="1050" dirty="0"/>
              <a:t>La maggior parte dei </a:t>
            </a:r>
            <a:r>
              <a:rPr lang="it-IT" sz="1050" dirty="0" err="1"/>
              <a:t>dataset</a:t>
            </a:r>
            <a:r>
              <a:rPr lang="it-IT" sz="1050" dirty="0"/>
              <a:t> italiani aperti è catalogata da </a:t>
            </a:r>
            <a:r>
              <a:rPr lang="it-IT" sz="1050" dirty="0" err="1"/>
              <a:t>dati.gov.it</a:t>
            </a:r>
            <a:r>
              <a:rPr lang="it-IT" sz="1050" dirty="0"/>
              <a:t>, il portale italiano dei dati aperti. Inoltre, l’Italia ha lanciato </a:t>
            </a:r>
            <a:r>
              <a:rPr lang="it-IT" sz="1050" dirty="0" err="1"/>
              <a:t>SPCData</a:t>
            </a:r>
            <a:r>
              <a:rPr lang="it-IT" sz="1050" dirty="0"/>
              <a:t>, il </a:t>
            </a:r>
            <a:r>
              <a:rPr lang="it-IT" sz="1050" dirty="0" err="1"/>
              <a:t>linked</a:t>
            </a:r>
            <a:r>
              <a:rPr lang="it-IT" sz="1050" dirty="0"/>
              <a:t> data </a:t>
            </a:r>
            <a:r>
              <a:rPr lang="it-IT" sz="1050" dirty="0" err="1"/>
              <a:t>space</a:t>
            </a:r>
            <a:r>
              <a:rPr lang="it-IT" sz="1050" dirty="0"/>
              <a:t> della pubblica amministrazione italiana. Attualmente, include circa </a:t>
            </a:r>
            <a:r>
              <a:rPr lang="it-IT" sz="1050" b="1" dirty="0"/>
              <a:t>16.600 </a:t>
            </a:r>
            <a:r>
              <a:rPr lang="it-IT" sz="1050" b="1" dirty="0" err="1"/>
              <a:t>interlink</a:t>
            </a:r>
            <a:r>
              <a:rPr lang="it-IT" sz="1050" b="1" dirty="0"/>
              <a:t> </a:t>
            </a:r>
            <a:r>
              <a:rPr lang="it-IT" sz="1050" dirty="0"/>
              <a:t>ad alcuni </a:t>
            </a:r>
            <a:r>
              <a:rPr lang="it-IT" sz="1050" dirty="0" err="1"/>
              <a:t>Linked</a:t>
            </a:r>
            <a:r>
              <a:rPr lang="it-IT" sz="1050" dirty="0"/>
              <a:t> Open Data messi a disposizione da un numero limitato di amministrazioni pubbliche italiane.</a:t>
            </a:r>
          </a:p>
        </p:txBody>
      </p:sp>
    </p:spTree>
    <p:extLst>
      <p:ext uri="{BB962C8B-B14F-4D97-AF65-F5344CB8AC3E}">
        <p14:creationId xmlns:p14="http://schemas.microsoft.com/office/powerpoint/2010/main" val="2396924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39FC56-B952-4BA6-93D1-54846A39F504}"/>
              </a:ext>
            </a:extLst>
          </p:cNvPr>
          <p:cNvSpPr/>
          <p:nvPr/>
        </p:nvSpPr>
        <p:spPr>
          <a:xfrm>
            <a:off x="862255" y="1765704"/>
            <a:ext cx="7349486" cy="300632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r>
              <a:rPr lang="en-GB" dirty="0">
                <a:latin typeface="Century Gothic" panose="020B0502020202020204" pitchFamily="34" charset="0"/>
              </a:rPr>
              <a:t>1</a:t>
            </a:r>
            <a:endParaRPr lang="it-IT" dirty="0">
              <a:latin typeface="Century Gothic" panose="020B0502020202020204" pitchFamily="34" charset="0"/>
            </a:endParaRPr>
          </a:p>
        </p:txBody>
      </p:sp>
      <p:pic>
        <p:nvPicPr>
          <p:cNvPr id="2050" name="Picture 2" descr="Maturità degli open data in Europa: Italia tra i trend setter, ma si può  fare meglio | Agenda Digitale">
            <a:extLst>
              <a:ext uri="{FF2B5EF4-FFF2-40B4-BE49-F238E27FC236}">
                <a16:creationId xmlns:a16="http://schemas.microsoft.com/office/drawing/2014/main" id="{5B3C4157-2BC2-47E1-9B46-6D93A28BA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0" y="1328737"/>
            <a:ext cx="7262297" cy="402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259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39FC56-B952-4BA6-93D1-54846A39F504}"/>
              </a:ext>
            </a:extLst>
          </p:cNvPr>
          <p:cNvSpPr/>
          <p:nvPr/>
        </p:nvSpPr>
        <p:spPr>
          <a:xfrm>
            <a:off x="862255" y="1765704"/>
            <a:ext cx="7349486" cy="300632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r>
              <a:rPr lang="en-GB" dirty="0">
                <a:latin typeface="Century Gothic" panose="020B0502020202020204" pitchFamily="34" charset="0"/>
              </a:rPr>
              <a:t>1</a:t>
            </a:r>
            <a:endParaRPr lang="it-IT" dirty="0">
              <a:latin typeface="Century Gothic" panose="020B0502020202020204" pitchFamily="34" charset="0"/>
            </a:endParaRPr>
          </a:p>
        </p:txBody>
      </p:sp>
      <p:pic>
        <p:nvPicPr>
          <p:cNvPr id="5122" name="Picture 2">
            <a:extLst>
              <a:ext uri="{FF2B5EF4-FFF2-40B4-BE49-F238E27FC236}">
                <a16:creationId xmlns:a16="http://schemas.microsoft.com/office/drawing/2014/main" id="{A13A8356-8397-4CC5-8B4C-9E45C13E3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 y="1152363"/>
            <a:ext cx="7816453" cy="446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1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7FD3C-C1A2-4017-ADB6-982E93EB9D2D}"/>
              </a:ext>
            </a:extLst>
          </p:cNvPr>
          <p:cNvSpPr>
            <a:spLocks noGrp="1"/>
          </p:cNvSpPr>
          <p:nvPr>
            <p:ph type="ctrTitle"/>
          </p:nvPr>
        </p:nvSpPr>
        <p:spPr>
          <a:xfrm>
            <a:off x="1017690" y="3066393"/>
            <a:ext cx="4842887" cy="1705791"/>
          </a:xfrm>
        </p:spPr>
        <p:txBody>
          <a:bodyPr anchor="t">
            <a:normAutofit/>
          </a:bodyPr>
          <a:lstStyle/>
          <a:p>
            <a:pPr algn="l"/>
            <a:r>
              <a:rPr lang="en-GB" sz="5400">
                <a:latin typeface="Century Gothic" panose="020B0502020202020204" pitchFamily="34" charset="0"/>
              </a:rPr>
              <a:t>PRIMI PASSI</a:t>
            </a:r>
            <a:endParaRPr lang="it-IT" sz="5400">
              <a:latin typeface="Century Gothic" panose="020B0502020202020204" pitchFamily="34" charset="0"/>
            </a:endParaRPr>
          </a:p>
        </p:txBody>
      </p:sp>
    </p:spTree>
    <p:extLst>
      <p:ext uri="{BB962C8B-B14F-4D97-AF65-F5344CB8AC3E}">
        <p14:creationId xmlns:p14="http://schemas.microsoft.com/office/powerpoint/2010/main" val="201140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A49A0C1-5455-2341-9FAB-226A78E8EA48}"/>
              </a:ext>
            </a:extLst>
          </p:cNvPr>
          <p:cNvSpPr>
            <a:spLocks noGrp="1"/>
          </p:cNvSpPr>
          <p:nvPr>
            <p:ph idx="1"/>
          </p:nvPr>
        </p:nvSpPr>
        <p:spPr>
          <a:xfrm>
            <a:off x="628650" y="2226469"/>
            <a:ext cx="7886700" cy="1202531"/>
          </a:xfrm>
        </p:spPr>
        <p:txBody>
          <a:bodyPr>
            <a:normAutofit fontScale="92500" lnSpcReduction="20000"/>
          </a:bodyPr>
          <a:lstStyle/>
          <a:p>
            <a:r>
              <a:rPr lang="it-IT" dirty="0"/>
              <a:t>Vision </a:t>
            </a:r>
          </a:p>
          <a:p>
            <a:r>
              <a:rPr lang="it-IT" dirty="0" err="1"/>
              <a:t>Key</a:t>
            </a:r>
            <a:r>
              <a:rPr lang="it-IT" dirty="0"/>
              <a:t> </a:t>
            </a:r>
            <a:r>
              <a:rPr lang="it-IT" dirty="0" err="1"/>
              <a:t>Assumption</a:t>
            </a:r>
            <a:endParaRPr lang="it-IT" dirty="0"/>
          </a:p>
          <a:p>
            <a:r>
              <a:rPr lang="it-IT" dirty="0" err="1"/>
              <a:t>Leap</a:t>
            </a:r>
            <a:r>
              <a:rPr lang="it-IT" dirty="0"/>
              <a:t> of </a:t>
            </a:r>
            <a:r>
              <a:rPr lang="it-IT" dirty="0" err="1"/>
              <a:t>Faith</a:t>
            </a:r>
            <a:endParaRPr lang="it-IT" dirty="0"/>
          </a:p>
          <a:p>
            <a:endParaRPr lang="it-IT" dirty="0"/>
          </a:p>
          <a:p>
            <a:endParaRPr lang="it-IT" dirty="0"/>
          </a:p>
        </p:txBody>
      </p:sp>
      <p:sp>
        <p:nvSpPr>
          <p:cNvPr id="4" name="Segnaposto numero diapositiva 3">
            <a:extLst>
              <a:ext uri="{FF2B5EF4-FFF2-40B4-BE49-F238E27FC236}">
                <a16:creationId xmlns:a16="http://schemas.microsoft.com/office/drawing/2014/main" id="{E115F347-C80F-7C45-9C97-4BCE0B7AEB3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14</a:t>
            </a:fld>
            <a:endParaRPr lang="it-IT"/>
          </a:p>
        </p:txBody>
      </p:sp>
      <p:sp>
        <p:nvSpPr>
          <p:cNvPr id="6" name="CasellaDiTesto 5">
            <a:extLst>
              <a:ext uri="{FF2B5EF4-FFF2-40B4-BE49-F238E27FC236}">
                <a16:creationId xmlns:a16="http://schemas.microsoft.com/office/drawing/2014/main" id="{94654C3E-F71F-9742-A073-A6A4F0FA0A7A}"/>
              </a:ext>
            </a:extLst>
          </p:cNvPr>
          <p:cNvSpPr txBox="1"/>
          <p:nvPr/>
        </p:nvSpPr>
        <p:spPr>
          <a:xfrm>
            <a:off x="1449532" y="3868884"/>
            <a:ext cx="5917623" cy="1600438"/>
          </a:xfrm>
          <a:prstGeom prst="rect">
            <a:avLst/>
          </a:prstGeom>
          <a:noFill/>
        </p:spPr>
        <p:txBody>
          <a:bodyPr wrap="square" rtlCol="0">
            <a:spAutoFit/>
          </a:bodyPr>
          <a:lstStyle/>
          <a:p>
            <a:pPr algn="just"/>
            <a:r>
              <a:rPr lang="it-IT" sz="1400" dirty="0"/>
              <a:t>Ad esempio per </a:t>
            </a:r>
            <a:r>
              <a:rPr lang="it-IT" sz="1400" dirty="0" err="1"/>
              <a:t>Airbnb</a:t>
            </a:r>
            <a:r>
              <a:rPr lang="it-IT" sz="1400" dirty="0"/>
              <a:t> il </a:t>
            </a:r>
            <a:r>
              <a:rPr lang="it-IT" sz="1400" dirty="0" err="1"/>
              <a:t>Leap</a:t>
            </a:r>
            <a:r>
              <a:rPr lang="it-IT" sz="1400" dirty="0"/>
              <a:t> of </a:t>
            </a:r>
            <a:r>
              <a:rPr lang="it-IT" sz="1400" dirty="0" err="1"/>
              <a:t>Faith</a:t>
            </a:r>
            <a:r>
              <a:rPr lang="it-IT" sz="1400" dirty="0"/>
              <a:t> era: “Gli utenti vorranno venire a dormire a casa tua e saranno disposti a pagare un certo prezzo per vivere questa esperienza”. </a:t>
            </a:r>
          </a:p>
          <a:p>
            <a:pPr algn="just"/>
            <a:endParaRPr lang="it-IT" sz="1400" dirty="0"/>
          </a:p>
          <a:p>
            <a:pPr algn="just"/>
            <a:r>
              <a:rPr lang="it-IT" sz="1400" dirty="0"/>
              <a:t>Per </a:t>
            </a:r>
            <a:r>
              <a:rPr lang="it-IT" sz="1400" dirty="0" err="1"/>
              <a:t>Dropbox</a:t>
            </a:r>
            <a:r>
              <a:rPr lang="it-IT" sz="1400" dirty="0"/>
              <a:t> invece “Se riusciremo a fornire una </a:t>
            </a:r>
            <a:r>
              <a:rPr lang="it-IT" sz="1400" dirty="0" err="1"/>
              <a:t>customer</a:t>
            </a:r>
            <a:r>
              <a:rPr lang="it-IT" sz="1400" dirty="0"/>
              <a:t> </a:t>
            </a:r>
            <a:r>
              <a:rPr lang="it-IT" sz="1400" dirty="0" err="1"/>
              <a:t>experience</a:t>
            </a:r>
            <a:r>
              <a:rPr lang="it-IT" sz="1400" dirty="0"/>
              <a:t> migliore di quelle già esistenti, gli utenti sceglieranno il nostro prodotto?”</a:t>
            </a:r>
          </a:p>
          <a:p>
            <a:pPr algn="just"/>
            <a:endParaRPr lang="it-IT" sz="1400" dirty="0"/>
          </a:p>
        </p:txBody>
      </p:sp>
      <p:pic>
        <p:nvPicPr>
          <p:cNvPr id="19458" name="Picture 2" descr="Gli effetti disastrosi del coronavirus su The Walt Disney Company -  Fumettologica">
            <a:extLst>
              <a:ext uri="{FF2B5EF4-FFF2-40B4-BE49-F238E27FC236}">
                <a16:creationId xmlns:a16="http://schemas.microsoft.com/office/drawing/2014/main" id="{3A9EF10E-26C9-8F49-84C4-234DBFC50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746" y="1132918"/>
            <a:ext cx="2409119" cy="135557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7 8">
            <a:extLst>
              <a:ext uri="{FF2B5EF4-FFF2-40B4-BE49-F238E27FC236}">
                <a16:creationId xmlns:a16="http://schemas.microsoft.com/office/drawing/2014/main" id="{4726A75C-2222-5B44-B298-B02785F82085}"/>
              </a:ext>
            </a:extLst>
          </p:cNvPr>
          <p:cNvCxnSpPr>
            <a:cxnSpLocks/>
          </p:cNvCxnSpPr>
          <p:nvPr/>
        </p:nvCxnSpPr>
        <p:spPr>
          <a:xfrm flipV="1">
            <a:off x="2037057" y="1643758"/>
            <a:ext cx="3564082" cy="61506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7 10">
            <a:extLst>
              <a:ext uri="{FF2B5EF4-FFF2-40B4-BE49-F238E27FC236}">
                <a16:creationId xmlns:a16="http://schemas.microsoft.com/office/drawing/2014/main" id="{7AA515D7-42D2-D944-93EA-9441D88C0005}"/>
              </a:ext>
            </a:extLst>
          </p:cNvPr>
          <p:cNvCxnSpPr>
            <a:endCxn id="6" idx="1"/>
          </p:cNvCxnSpPr>
          <p:nvPr/>
        </p:nvCxnSpPr>
        <p:spPr>
          <a:xfrm rot="16200000" flipH="1">
            <a:off x="796545" y="4016115"/>
            <a:ext cx="1228043" cy="7793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7367B24-839A-CC4E-8B28-831F8FC2592A}"/>
              </a:ext>
            </a:extLst>
          </p:cNvPr>
          <p:cNvSpPr txBox="1"/>
          <p:nvPr/>
        </p:nvSpPr>
        <p:spPr>
          <a:xfrm>
            <a:off x="3779912" y="3110922"/>
            <a:ext cx="5178652" cy="830997"/>
          </a:xfrm>
          <a:prstGeom prst="rect">
            <a:avLst/>
          </a:prstGeom>
          <a:noFill/>
        </p:spPr>
        <p:txBody>
          <a:bodyPr wrap="square" rtlCol="0">
            <a:spAutoFit/>
          </a:bodyPr>
          <a:lstStyle/>
          <a:p>
            <a:pPr algn="just"/>
            <a:r>
              <a:rPr lang="it-IT" sz="1600" dirty="0"/>
              <a:t>L’</a:t>
            </a:r>
            <a:r>
              <a:rPr lang="it-IT" sz="1600" dirty="0" err="1"/>
              <a:t>eccomerce</a:t>
            </a:r>
            <a:r>
              <a:rPr lang="it-IT" sz="1600" dirty="0"/>
              <a:t> diventerà il primo canale di distribuzione a causa di sempre più limitazioni nella mobilità</a:t>
            </a:r>
          </a:p>
          <a:p>
            <a:pPr algn="just"/>
            <a:endParaRPr lang="it-IT" sz="1600" dirty="0"/>
          </a:p>
        </p:txBody>
      </p:sp>
      <p:cxnSp>
        <p:nvCxnSpPr>
          <p:cNvPr id="14" name="Connettore 7 13">
            <a:extLst>
              <a:ext uri="{FF2B5EF4-FFF2-40B4-BE49-F238E27FC236}">
                <a16:creationId xmlns:a16="http://schemas.microsoft.com/office/drawing/2014/main" id="{11FFD5A2-AB53-6546-98F0-8C07B6BE724F}"/>
              </a:ext>
            </a:extLst>
          </p:cNvPr>
          <p:cNvCxnSpPr>
            <a:cxnSpLocks/>
            <a:endCxn id="13" idx="1"/>
          </p:cNvCxnSpPr>
          <p:nvPr/>
        </p:nvCxnSpPr>
        <p:spPr>
          <a:xfrm rot="16200000" flipH="1">
            <a:off x="3275428" y="3021937"/>
            <a:ext cx="568134" cy="44083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53CD9368-DEC7-5A4E-960E-3A25215AFB8A}"/>
              </a:ext>
            </a:extLst>
          </p:cNvPr>
          <p:cNvSpPr txBox="1"/>
          <p:nvPr/>
        </p:nvSpPr>
        <p:spPr>
          <a:xfrm>
            <a:off x="6078731" y="2226469"/>
            <a:ext cx="2736647" cy="369332"/>
          </a:xfrm>
          <a:prstGeom prst="rect">
            <a:avLst/>
          </a:prstGeom>
          <a:noFill/>
        </p:spPr>
        <p:txBody>
          <a:bodyPr wrap="none" rtlCol="0">
            <a:spAutoFit/>
          </a:bodyPr>
          <a:lstStyle/>
          <a:p>
            <a:r>
              <a:rPr lang="it-IT" i="1" dirty="0"/>
              <a:t>Rendere felici le persone</a:t>
            </a:r>
            <a:endParaRPr lang="it-IT" dirty="0"/>
          </a:p>
        </p:txBody>
      </p:sp>
    </p:spTree>
    <p:extLst>
      <p:ext uri="{BB962C8B-B14F-4D97-AF65-F5344CB8AC3E}">
        <p14:creationId xmlns:p14="http://schemas.microsoft.com/office/powerpoint/2010/main" val="287621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8ED99-466F-4564-A6C7-47ACFC5B8BD5}"/>
              </a:ext>
            </a:extLst>
          </p:cNvPr>
          <p:cNvPicPr>
            <a:picLocks noChangeAspect="1"/>
          </p:cNvPicPr>
          <p:nvPr/>
        </p:nvPicPr>
        <p:blipFill rotWithShape="1">
          <a:blip r:embed="rId2"/>
          <a:srcRect l="26414" t="9091" r="2917" b="1"/>
          <a:stretch/>
        </p:blipFill>
        <p:spPr>
          <a:xfrm>
            <a:off x="2642616" y="-17953"/>
            <a:ext cx="6501384" cy="5143493"/>
          </a:xfrm>
          <a:prstGeom prst="rect">
            <a:avLst/>
          </a:prstGeom>
        </p:spPr>
      </p:pic>
      <p:sp>
        <p:nvSpPr>
          <p:cNvPr id="2" name="Title 1">
            <a:extLst>
              <a:ext uri="{FF2B5EF4-FFF2-40B4-BE49-F238E27FC236}">
                <a16:creationId xmlns:a16="http://schemas.microsoft.com/office/drawing/2014/main" id="{1917FD3C-C1A2-4017-ADB6-982E93EB9D2D}"/>
              </a:ext>
            </a:extLst>
          </p:cNvPr>
          <p:cNvSpPr>
            <a:spLocks noGrp="1"/>
          </p:cNvSpPr>
          <p:nvPr>
            <p:ph type="ctrTitle"/>
          </p:nvPr>
        </p:nvSpPr>
        <p:spPr>
          <a:xfrm>
            <a:off x="358486" y="1699022"/>
            <a:ext cx="3017520" cy="2403101"/>
          </a:xfrm>
        </p:spPr>
        <p:txBody>
          <a:bodyPr anchor="b">
            <a:normAutofit fontScale="90000"/>
          </a:bodyPr>
          <a:lstStyle/>
          <a:p>
            <a:pPr algn="l"/>
            <a:r>
              <a:rPr lang="en-GB" sz="3300">
                <a:latin typeface="Century Gothic" panose="020B0502020202020204" pitchFamily="34" charset="0"/>
              </a:rPr>
              <a:t>METODI</a:t>
            </a:r>
            <a:br>
              <a:rPr lang="en-GB" sz="3300">
                <a:latin typeface="Century Gothic" panose="020B0502020202020204" pitchFamily="34" charset="0"/>
              </a:rPr>
            </a:br>
            <a:br>
              <a:rPr lang="en-GB" sz="3300">
                <a:latin typeface="Century Gothic" panose="020B0502020202020204" pitchFamily="34" charset="0"/>
              </a:rPr>
            </a:br>
            <a:br>
              <a:rPr lang="en-GB" sz="3300">
                <a:latin typeface="Century Gothic" panose="020B0502020202020204" pitchFamily="34" charset="0"/>
              </a:rPr>
            </a:br>
            <a:r>
              <a:rPr lang="en-GB" sz="3300">
                <a:latin typeface="Century Gothic" panose="020B0502020202020204" pitchFamily="34" charset="0"/>
              </a:rPr>
              <a:t>DESIGN THINKING</a:t>
            </a:r>
            <a:endParaRPr lang="it-IT" sz="3300">
              <a:latin typeface="Century Gothic" panose="020B0502020202020204" pitchFamily="34" charset="0"/>
            </a:endParaRPr>
          </a:p>
        </p:txBody>
      </p:sp>
    </p:spTree>
    <p:extLst>
      <p:ext uri="{BB962C8B-B14F-4D97-AF65-F5344CB8AC3E}">
        <p14:creationId xmlns:p14="http://schemas.microsoft.com/office/powerpoint/2010/main" val="916415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639D4DB-5962-1544-B09B-D1343B3660F5}"/>
              </a:ext>
            </a:extLst>
          </p:cNvPr>
          <p:cNvSpPr>
            <a:spLocks noGrp="1"/>
          </p:cNvSpPr>
          <p:nvPr>
            <p:ph idx="1"/>
          </p:nvPr>
        </p:nvSpPr>
        <p:spPr>
          <a:xfrm>
            <a:off x="3285642" y="1916617"/>
            <a:ext cx="2570462" cy="3272883"/>
          </a:xfrm>
        </p:spPr>
        <p:txBody>
          <a:bodyPr vert="horz" wrap="square" lIns="68580" tIns="34290" rIns="68580" bIns="34290" numCol="1" rtlCol="0" anchor="t" anchorCtr="0" compatLnSpc="1">
            <a:prstTxWarp prst="textNoShape">
              <a:avLst/>
            </a:prstTxWarp>
            <a:normAutofit/>
          </a:bodyPr>
          <a:lstStyle/>
          <a:p>
            <a:pPr marL="0" indent="0">
              <a:buNone/>
            </a:pPr>
            <a:r>
              <a:rPr lang="en-US" sz="1500" dirty="0" err="1"/>
              <a:t>L’obiettivo</a:t>
            </a:r>
            <a:r>
              <a:rPr lang="en-US" sz="1500" dirty="0"/>
              <a:t> del Design Thinking </a:t>
            </a:r>
            <a:r>
              <a:rPr lang="en-US" sz="1500" dirty="0" err="1"/>
              <a:t>è</a:t>
            </a:r>
            <a:r>
              <a:rPr lang="en-US" sz="1500" dirty="0"/>
              <a:t> </a:t>
            </a:r>
            <a:r>
              <a:rPr lang="en-US" sz="1500" dirty="0" err="1"/>
              <a:t>quello</a:t>
            </a:r>
            <a:r>
              <a:rPr lang="en-US" sz="1500" dirty="0"/>
              <a:t> di </a:t>
            </a:r>
            <a:r>
              <a:rPr lang="en-US" sz="1500" dirty="0" err="1"/>
              <a:t>identificare</a:t>
            </a:r>
            <a:r>
              <a:rPr lang="en-US" sz="1500" dirty="0"/>
              <a:t> una </a:t>
            </a:r>
            <a:r>
              <a:rPr lang="en-US" sz="1500" dirty="0" err="1"/>
              <a:t>soluzione</a:t>
            </a:r>
            <a:r>
              <a:rPr lang="en-US" sz="1500" dirty="0"/>
              <a:t> </a:t>
            </a:r>
            <a:r>
              <a:rPr lang="en-US" sz="1500" dirty="0" err="1"/>
              <a:t>innovativa</a:t>
            </a:r>
            <a:r>
              <a:rPr lang="en-US" sz="1500" dirty="0"/>
              <a:t> ad un </a:t>
            </a:r>
            <a:r>
              <a:rPr lang="en-US" sz="1500" dirty="0" err="1"/>
              <a:t>problema</a:t>
            </a:r>
            <a:r>
              <a:rPr lang="en-US" sz="1500" dirty="0"/>
              <a:t>, </a:t>
            </a:r>
            <a:r>
              <a:rPr lang="en-US" sz="1500" dirty="0" err="1"/>
              <a:t>che</a:t>
            </a:r>
            <a:r>
              <a:rPr lang="en-US" sz="1500" dirty="0"/>
              <a:t> </a:t>
            </a:r>
            <a:r>
              <a:rPr lang="en-US" sz="1500" dirty="0" err="1"/>
              <a:t>soddisfi</a:t>
            </a:r>
            <a:r>
              <a:rPr lang="en-US" sz="1500" dirty="0"/>
              <a:t> 3 </a:t>
            </a:r>
            <a:r>
              <a:rPr lang="en-US" sz="1500" dirty="0" err="1"/>
              <a:t>criteri</a:t>
            </a:r>
            <a:r>
              <a:rPr lang="en-US" sz="1500" dirty="0"/>
              <a:t> </a:t>
            </a:r>
            <a:r>
              <a:rPr lang="en-US" sz="1500" dirty="0" err="1"/>
              <a:t>fondamentali</a:t>
            </a:r>
            <a:r>
              <a:rPr lang="en-US" sz="1500" dirty="0"/>
              <a:t>: </a:t>
            </a:r>
          </a:p>
          <a:p>
            <a:r>
              <a:rPr lang="en-US" sz="1500" dirty="0" err="1"/>
              <a:t>gradimento</a:t>
            </a:r>
            <a:r>
              <a:rPr lang="en-US" sz="1500" dirty="0"/>
              <a:t> (del </a:t>
            </a:r>
            <a:r>
              <a:rPr lang="en-US" sz="1500" dirty="0" err="1"/>
              <a:t>mercato</a:t>
            </a:r>
            <a:r>
              <a:rPr lang="en-US" sz="1500" dirty="0"/>
              <a:t> o </a:t>
            </a:r>
            <a:r>
              <a:rPr lang="en-US" sz="1500" dirty="0" err="1"/>
              <a:t>degli</a:t>
            </a:r>
            <a:r>
              <a:rPr lang="en-US" sz="1500" dirty="0"/>
              <a:t> </a:t>
            </a:r>
            <a:r>
              <a:rPr lang="en-US" sz="1500" dirty="0" err="1"/>
              <a:t>attori</a:t>
            </a:r>
            <a:r>
              <a:rPr lang="en-US" sz="1500" dirty="0"/>
              <a:t>)</a:t>
            </a:r>
          </a:p>
          <a:p>
            <a:r>
              <a:rPr lang="en-US" sz="1500" dirty="0" err="1"/>
              <a:t>fattibilità</a:t>
            </a:r>
            <a:r>
              <a:rPr lang="en-US" sz="1500" dirty="0"/>
              <a:t> e </a:t>
            </a:r>
            <a:r>
              <a:rPr lang="en-US" sz="1500" dirty="0" err="1"/>
              <a:t>redditività</a:t>
            </a:r>
            <a:endParaRPr lang="en-US" sz="1500" dirty="0"/>
          </a:p>
          <a:p>
            <a:r>
              <a:rPr lang="en-US" sz="1500" dirty="0" err="1"/>
              <a:t>sostenibilità</a:t>
            </a:r>
            <a:r>
              <a:rPr lang="en-US" sz="1500" dirty="0"/>
              <a:t> </a:t>
            </a:r>
            <a:r>
              <a:rPr lang="en-US" sz="1500" dirty="0" err="1"/>
              <a:t>economica</a:t>
            </a:r>
            <a:r>
              <a:rPr lang="en-US" sz="1500" dirty="0"/>
              <a:t>.</a:t>
            </a:r>
          </a:p>
          <a:p>
            <a:endParaRPr lang="en-US" sz="1500" dirty="0"/>
          </a:p>
          <a:p>
            <a:endParaRPr lang="en-US" sz="1500" dirty="0"/>
          </a:p>
        </p:txBody>
      </p:sp>
      <p:sp>
        <p:nvSpPr>
          <p:cNvPr id="5" name="CasellaDiTesto 4">
            <a:extLst>
              <a:ext uri="{FF2B5EF4-FFF2-40B4-BE49-F238E27FC236}">
                <a16:creationId xmlns:a16="http://schemas.microsoft.com/office/drawing/2014/main" id="{CFAC02EB-94D7-FC48-A61E-A59C74BE5FCE}"/>
              </a:ext>
            </a:extLst>
          </p:cNvPr>
          <p:cNvSpPr txBox="1"/>
          <p:nvPr/>
        </p:nvSpPr>
        <p:spPr>
          <a:xfrm>
            <a:off x="6338703" y="1916617"/>
            <a:ext cx="2398276" cy="3272883"/>
          </a:xfrm>
          <a:prstGeom prst="rect">
            <a:avLst/>
          </a:prstGeom>
        </p:spPr>
        <p:txBody>
          <a:bodyPr vert="horz" lIns="68580" tIns="34290" rIns="68580" bIns="34290" rtlCol="0">
            <a:normAutofit lnSpcReduction="10000"/>
          </a:bodyPr>
          <a:lstStyle/>
          <a:p>
            <a:pPr indent="-171450">
              <a:lnSpc>
                <a:spcPct val="90000"/>
              </a:lnSpc>
              <a:spcAft>
                <a:spcPts val="450"/>
              </a:spcAft>
              <a:buFont typeface="Arial" panose="020B0604020202020204" pitchFamily="34" charset="0"/>
              <a:buChar char="•"/>
            </a:pPr>
            <a:r>
              <a:rPr lang="en-US" sz="1500"/>
              <a:t>La definizione della strategia aziendale a medio/lungo termine</a:t>
            </a:r>
          </a:p>
          <a:p>
            <a:pPr indent="-171450">
              <a:lnSpc>
                <a:spcPct val="90000"/>
              </a:lnSpc>
              <a:spcAft>
                <a:spcPts val="450"/>
              </a:spcAft>
              <a:buFont typeface="Arial" panose="020B0604020202020204" pitchFamily="34" charset="0"/>
              <a:buChar char="•"/>
            </a:pPr>
            <a:r>
              <a:rPr lang="en-US" sz="1500" b="1"/>
              <a:t>L’ideazione di nuovi prodotti e servizi (anche innovazioni radicali) o processi</a:t>
            </a:r>
          </a:p>
          <a:p>
            <a:pPr indent="-171450">
              <a:lnSpc>
                <a:spcPct val="90000"/>
              </a:lnSpc>
              <a:spcAft>
                <a:spcPts val="450"/>
              </a:spcAft>
              <a:buFont typeface="Arial" panose="020B0604020202020204" pitchFamily="34" charset="0"/>
              <a:buChar char="•"/>
            </a:pPr>
            <a:r>
              <a:rPr lang="en-US" sz="1500"/>
              <a:t>Progetti di organizzazione e ri-organizzazione aziendale</a:t>
            </a:r>
          </a:p>
          <a:p>
            <a:pPr indent="-171450">
              <a:lnSpc>
                <a:spcPct val="90000"/>
              </a:lnSpc>
              <a:spcAft>
                <a:spcPts val="450"/>
              </a:spcAft>
              <a:buFont typeface="Arial" panose="020B0604020202020204" pitchFamily="34" charset="0"/>
              <a:buChar char="•"/>
            </a:pPr>
            <a:r>
              <a:rPr lang="en-US" sz="1500"/>
              <a:t>Progetti di acquisizione, spin-off</a:t>
            </a:r>
          </a:p>
          <a:p>
            <a:pPr indent="-171450">
              <a:lnSpc>
                <a:spcPct val="90000"/>
              </a:lnSpc>
              <a:spcAft>
                <a:spcPts val="450"/>
              </a:spcAft>
              <a:buFont typeface="Arial" panose="020B0604020202020204" pitchFamily="34" charset="0"/>
              <a:buChar char="•"/>
            </a:pPr>
            <a:r>
              <a:rPr lang="en-US" sz="1500"/>
              <a:t>Avvio di startup</a:t>
            </a:r>
          </a:p>
          <a:p>
            <a:pPr indent="-171450">
              <a:lnSpc>
                <a:spcPct val="90000"/>
              </a:lnSpc>
              <a:spcAft>
                <a:spcPts val="450"/>
              </a:spcAft>
              <a:buFont typeface="Arial" panose="020B0604020202020204" pitchFamily="34" charset="0"/>
              <a:buChar char="•"/>
            </a:pPr>
            <a:r>
              <a:rPr lang="en-US" sz="1500"/>
              <a:t>Ciclo risorse umane</a:t>
            </a:r>
          </a:p>
          <a:p>
            <a:pPr indent="-171450">
              <a:lnSpc>
                <a:spcPct val="90000"/>
              </a:lnSpc>
              <a:spcAft>
                <a:spcPts val="450"/>
              </a:spcAft>
              <a:buFont typeface="Arial" panose="020B0604020202020204" pitchFamily="34" charset="0"/>
              <a:buChar char="•"/>
            </a:pPr>
            <a:endParaRPr lang="en-US" sz="1500"/>
          </a:p>
        </p:txBody>
      </p:sp>
      <p:sp>
        <p:nvSpPr>
          <p:cNvPr id="4" name="Segnaposto numero diapositiva 3">
            <a:extLst>
              <a:ext uri="{FF2B5EF4-FFF2-40B4-BE49-F238E27FC236}">
                <a16:creationId xmlns:a16="http://schemas.microsoft.com/office/drawing/2014/main" id="{7E62F1E7-B497-464C-8624-9D98F21AB80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16</a:t>
            </a:fld>
            <a:endParaRPr lang="en-US"/>
          </a:p>
        </p:txBody>
      </p:sp>
    </p:spTree>
    <p:extLst>
      <p:ext uri="{BB962C8B-B14F-4D97-AF65-F5344CB8AC3E}">
        <p14:creationId xmlns:p14="http://schemas.microsoft.com/office/powerpoint/2010/main" val="3313197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789BA-83CE-C941-BC14-7B73EDEFEEE7}"/>
              </a:ext>
            </a:extLst>
          </p:cNvPr>
          <p:cNvSpPr>
            <a:spLocks noGrp="1"/>
          </p:cNvSpPr>
          <p:nvPr>
            <p:ph type="title"/>
          </p:nvPr>
        </p:nvSpPr>
        <p:spPr>
          <a:xfrm>
            <a:off x="4540251" y="1459744"/>
            <a:ext cx="3985902" cy="994172"/>
          </a:xfrm>
        </p:spPr>
        <p:txBody>
          <a:bodyPr>
            <a:normAutofit/>
          </a:bodyPr>
          <a:lstStyle/>
          <a:p>
            <a:r>
              <a:rPr lang="it-IT"/>
              <a:t>FASI</a:t>
            </a:r>
            <a:endParaRPr lang="it-IT" dirty="0"/>
          </a:p>
        </p:txBody>
      </p:sp>
      <p:pic>
        <p:nvPicPr>
          <p:cNvPr id="5" name="Immagine 4">
            <a:extLst>
              <a:ext uri="{FF2B5EF4-FFF2-40B4-BE49-F238E27FC236}">
                <a16:creationId xmlns:a16="http://schemas.microsoft.com/office/drawing/2014/main" id="{98EFC38F-0237-304F-B4FB-DF479A418C9D}"/>
              </a:ext>
            </a:extLst>
          </p:cNvPr>
          <p:cNvPicPr>
            <a:picLocks noChangeAspect="1"/>
          </p:cNvPicPr>
          <p:nvPr/>
        </p:nvPicPr>
        <p:blipFill rotWithShape="1">
          <a:blip r:embed="rId3"/>
          <a:srcRect b="17611"/>
          <a:stretch/>
        </p:blipFill>
        <p:spPr>
          <a:xfrm>
            <a:off x="519345" y="1459744"/>
            <a:ext cx="2288338" cy="2679608"/>
          </a:xfrm>
          <a:prstGeom prst="rect">
            <a:avLst/>
          </a:prstGeom>
        </p:spPr>
      </p:pic>
      <p:sp>
        <p:nvSpPr>
          <p:cNvPr id="3" name="Segnaposto contenuto 2">
            <a:extLst>
              <a:ext uri="{FF2B5EF4-FFF2-40B4-BE49-F238E27FC236}">
                <a16:creationId xmlns:a16="http://schemas.microsoft.com/office/drawing/2014/main" id="{83041FB1-5334-9C42-85C4-7071CD2038EF}"/>
              </a:ext>
            </a:extLst>
          </p:cNvPr>
          <p:cNvSpPr>
            <a:spLocks noGrp="1"/>
          </p:cNvSpPr>
          <p:nvPr>
            <p:ph idx="1"/>
          </p:nvPr>
        </p:nvSpPr>
        <p:spPr>
          <a:xfrm>
            <a:off x="4540251" y="2566514"/>
            <a:ext cx="3985907" cy="2531940"/>
          </a:xfrm>
        </p:spPr>
        <p:txBody>
          <a:bodyPr anchor="t">
            <a:normAutofit/>
          </a:bodyPr>
          <a:lstStyle/>
          <a:p>
            <a:r>
              <a:rPr lang="it-IT" sz="1350"/>
              <a:t>Identificazione del problema e quindi dell’obiettivo</a:t>
            </a:r>
          </a:p>
          <a:p>
            <a:r>
              <a:rPr lang="it-IT" sz="1350"/>
              <a:t>Identificazione del contesto (dati e attori chiave) </a:t>
            </a:r>
          </a:p>
          <a:p>
            <a:r>
              <a:rPr lang="it-IT" sz="1350"/>
              <a:t>Esplorazione e ricerca delle opportunità.</a:t>
            </a:r>
          </a:p>
          <a:p>
            <a:r>
              <a:rPr lang="it-IT" sz="1350"/>
              <a:t>Ideazione, prototipazione, test e validazione.</a:t>
            </a:r>
          </a:p>
          <a:p>
            <a:r>
              <a:rPr lang="it-IT" sz="1350"/>
              <a:t>Implementazione.</a:t>
            </a:r>
          </a:p>
          <a:p>
            <a:endParaRPr lang="it-IT" sz="1350"/>
          </a:p>
        </p:txBody>
      </p:sp>
      <p:sp>
        <p:nvSpPr>
          <p:cNvPr id="4" name="Segnaposto numero diapositiva 3">
            <a:extLst>
              <a:ext uri="{FF2B5EF4-FFF2-40B4-BE49-F238E27FC236}">
                <a16:creationId xmlns:a16="http://schemas.microsoft.com/office/drawing/2014/main" id="{28E97F82-6D5C-C542-98D6-73A09509BBA2}"/>
              </a:ext>
            </a:extLst>
          </p:cNvPr>
          <p:cNvSpPr>
            <a:spLocks noGrp="1"/>
          </p:cNvSpPr>
          <p:nvPr>
            <p:ph type="sldNum" sz="quarter" idx="12"/>
          </p:nvPr>
        </p:nvSpPr>
        <p:spPr>
          <a:xfrm>
            <a:off x="8610600" y="6356350"/>
            <a:ext cx="2743200" cy="365125"/>
          </a:xfrm>
          <a:prstGeom prst="rect">
            <a:avLst/>
          </a:prstGeom>
          <a:solidFill>
            <a:srgbClr val="7F7F7F"/>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38358422-386E-6140-B921-3D25001569B1}" type="slidenum">
              <a:rPr lang="it-IT" smtClean="0"/>
              <a:pPr algn="ctr">
                <a:spcAft>
                  <a:spcPts val="450"/>
                </a:spcAft>
              </a:pPr>
              <a:t>17</a:t>
            </a:fld>
            <a:endParaRPr lang="it-IT" sz="1125">
              <a:solidFill>
                <a:srgbClr val="FFFFFF"/>
              </a:solidFill>
            </a:endParaRPr>
          </a:p>
        </p:txBody>
      </p:sp>
    </p:spTree>
    <p:extLst>
      <p:ext uri="{BB962C8B-B14F-4D97-AF65-F5344CB8AC3E}">
        <p14:creationId xmlns:p14="http://schemas.microsoft.com/office/powerpoint/2010/main" val="308844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873CC514-5222-DA4C-BFBD-1B5AC50EA3E9}"/>
              </a:ext>
            </a:extLst>
          </p:cNvPr>
          <p:cNvSpPr txBox="1"/>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lnSpc>
                <a:spcPct val="90000"/>
              </a:lnSpc>
              <a:spcAft>
                <a:spcPts val="450"/>
              </a:spcAft>
            </a:pPr>
            <a:r>
              <a:rPr lang="en-US" sz="1950">
                <a:solidFill>
                  <a:srgbClr val="FFFFFF"/>
                </a:solidFill>
                <a:latin typeface="+mj-lt"/>
                <a:ea typeface="+mj-ea"/>
                <a:cs typeface="+mj-cs"/>
              </a:rPr>
              <a:t>Tim Brown, 2008</a:t>
            </a:r>
          </a:p>
        </p:txBody>
      </p:sp>
      <p:pic>
        <p:nvPicPr>
          <p:cNvPr id="5" name="Immagine 4">
            <a:extLst>
              <a:ext uri="{FF2B5EF4-FFF2-40B4-BE49-F238E27FC236}">
                <a16:creationId xmlns:a16="http://schemas.microsoft.com/office/drawing/2014/main" id="{958D59B0-33F4-764A-8C09-8BB219AA6148}"/>
              </a:ext>
            </a:extLst>
          </p:cNvPr>
          <p:cNvPicPr>
            <a:picLocks noChangeAspect="1"/>
          </p:cNvPicPr>
          <p:nvPr/>
        </p:nvPicPr>
        <p:blipFill rotWithShape="1">
          <a:blip r:embed="rId2"/>
          <a:srcRect t="-1" b="-1674"/>
          <a:stretch/>
        </p:blipFill>
        <p:spPr>
          <a:xfrm>
            <a:off x="3028951" y="2068124"/>
            <a:ext cx="5391149" cy="2719211"/>
          </a:xfrm>
          <a:prstGeom prst="rect">
            <a:avLst/>
          </a:prstGeom>
        </p:spPr>
      </p:pic>
      <p:sp>
        <p:nvSpPr>
          <p:cNvPr id="4" name="Segnaposto numero diapositiva 3">
            <a:extLst>
              <a:ext uri="{FF2B5EF4-FFF2-40B4-BE49-F238E27FC236}">
                <a16:creationId xmlns:a16="http://schemas.microsoft.com/office/drawing/2014/main" id="{852A37BF-4CBC-784C-B2FA-E1A752D9612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18</a:t>
            </a:fld>
            <a:endParaRPr lang="en-US">
              <a:solidFill>
                <a:srgbClr val="898989"/>
              </a:solidFill>
            </a:endParaRPr>
          </a:p>
        </p:txBody>
      </p:sp>
    </p:spTree>
    <p:extLst>
      <p:ext uri="{BB962C8B-B14F-4D97-AF65-F5344CB8AC3E}">
        <p14:creationId xmlns:p14="http://schemas.microsoft.com/office/powerpoint/2010/main" val="1893617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0E40759-95FB-F94A-96AC-D7758C7A858A}"/>
              </a:ext>
            </a:extLst>
          </p:cNvPr>
          <p:cNvSpPr txBox="1"/>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lnSpc>
                <a:spcPct val="90000"/>
              </a:lnSpc>
              <a:spcAft>
                <a:spcPts val="450"/>
              </a:spcAft>
            </a:pPr>
            <a:r>
              <a:rPr lang="en-US" sz="1950">
                <a:solidFill>
                  <a:srgbClr val="FFFFFF"/>
                </a:solidFill>
                <a:latin typeface="+mj-lt"/>
                <a:ea typeface="+mj-ea"/>
                <a:cs typeface="+mj-cs"/>
              </a:rPr>
              <a:t>Di Russo, 2012</a:t>
            </a:r>
          </a:p>
        </p:txBody>
      </p:sp>
      <p:pic>
        <p:nvPicPr>
          <p:cNvPr id="5" name="Immagine 4">
            <a:extLst>
              <a:ext uri="{FF2B5EF4-FFF2-40B4-BE49-F238E27FC236}">
                <a16:creationId xmlns:a16="http://schemas.microsoft.com/office/drawing/2014/main" id="{46A6FD1B-C309-F24B-B3E5-0FD662CFB108}"/>
              </a:ext>
            </a:extLst>
          </p:cNvPr>
          <p:cNvPicPr>
            <a:picLocks noChangeAspect="1"/>
          </p:cNvPicPr>
          <p:nvPr/>
        </p:nvPicPr>
        <p:blipFill>
          <a:blip r:embed="rId2"/>
          <a:stretch>
            <a:fillRect/>
          </a:stretch>
        </p:blipFill>
        <p:spPr>
          <a:xfrm>
            <a:off x="3028951" y="2647877"/>
            <a:ext cx="5391149" cy="1559703"/>
          </a:xfrm>
          <a:prstGeom prst="rect">
            <a:avLst/>
          </a:prstGeom>
        </p:spPr>
      </p:pic>
      <p:sp>
        <p:nvSpPr>
          <p:cNvPr id="4" name="Segnaposto numero diapositiva 3">
            <a:extLst>
              <a:ext uri="{FF2B5EF4-FFF2-40B4-BE49-F238E27FC236}">
                <a16:creationId xmlns:a16="http://schemas.microsoft.com/office/drawing/2014/main" id="{F58AC4D0-82AE-8346-81A5-F878072F8FC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19</a:t>
            </a:fld>
            <a:endParaRPr lang="en-US">
              <a:solidFill>
                <a:srgbClr val="898989"/>
              </a:solidFill>
            </a:endParaRPr>
          </a:p>
        </p:txBody>
      </p:sp>
    </p:spTree>
    <p:extLst>
      <p:ext uri="{BB962C8B-B14F-4D97-AF65-F5344CB8AC3E}">
        <p14:creationId xmlns:p14="http://schemas.microsoft.com/office/powerpoint/2010/main" val="166986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0C3A7E-F13D-4633-AB2E-F39DAABB1013}"/>
              </a:ext>
            </a:extLst>
          </p:cNvPr>
          <p:cNvPicPr>
            <a:picLocks noChangeAspect="1"/>
          </p:cNvPicPr>
          <p:nvPr/>
        </p:nvPicPr>
        <p:blipFill rotWithShape="1">
          <a:blip r:embed="rId2"/>
          <a:srcRect r="28900"/>
          <a:stretch/>
        </p:blipFill>
        <p:spPr>
          <a:xfrm>
            <a:off x="2967611" y="0"/>
            <a:ext cx="6170617" cy="4881811"/>
          </a:xfrm>
          <a:prstGeom prst="rect">
            <a:avLst/>
          </a:prstGeom>
        </p:spPr>
      </p:pic>
      <p:sp>
        <p:nvSpPr>
          <p:cNvPr id="2" name="Title 1">
            <a:extLst>
              <a:ext uri="{FF2B5EF4-FFF2-40B4-BE49-F238E27FC236}">
                <a16:creationId xmlns:a16="http://schemas.microsoft.com/office/drawing/2014/main" id="{1917FD3C-C1A2-4017-ADB6-982E93EB9D2D}"/>
              </a:ext>
            </a:extLst>
          </p:cNvPr>
          <p:cNvSpPr>
            <a:spLocks noGrp="1"/>
          </p:cNvSpPr>
          <p:nvPr>
            <p:ph type="ctrTitle"/>
          </p:nvPr>
        </p:nvSpPr>
        <p:spPr>
          <a:xfrm>
            <a:off x="358486" y="1699022"/>
            <a:ext cx="3017520" cy="2403101"/>
          </a:xfrm>
        </p:spPr>
        <p:txBody>
          <a:bodyPr anchor="b">
            <a:normAutofit fontScale="90000"/>
          </a:bodyPr>
          <a:lstStyle/>
          <a:p>
            <a:pPr algn="l"/>
            <a:r>
              <a:rPr lang="en-GB" sz="3300">
                <a:latin typeface="Century Gothic" panose="020B0502020202020204" pitchFamily="34" charset="0"/>
              </a:rPr>
              <a:t>Digital innovation e Open Data</a:t>
            </a:r>
            <a:br>
              <a:rPr lang="en-GB" sz="3300">
                <a:latin typeface="Century Gothic" panose="020B0502020202020204" pitchFamily="34" charset="0"/>
              </a:rPr>
            </a:br>
            <a:br>
              <a:rPr lang="en-GB" sz="3300">
                <a:latin typeface="Century Gothic" panose="020B0502020202020204" pitchFamily="34" charset="0"/>
              </a:rPr>
            </a:br>
            <a:r>
              <a:rPr lang="en-GB" sz="3300">
                <a:latin typeface="Century Gothic" panose="020B0502020202020204" pitchFamily="34" charset="0"/>
              </a:rPr>
              <a:t>Contesto</a:t>
            </a:r>
            <a:endParaRPr lang="it-IT" sz="3300">
              <a:latin typeface="Century Gothic" panose="020B0502020202020204" pitchFamily="34" charset="0"/>
            </a:endParaRPr>
          </a:p>
        </p:txBody>
      </p:sp>
    </p:spTree>
    <p:extLst>
      <p:ext uri="{BB962C8B-B14F-4D97-AF65-F5344CB8AC3E}">
        <p14:creationId xmlns:p14="http://schemas.microsoft.com/office/powerpoint/2010/main" val="392846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70A65DB-CF2F-3149-A139-96420DF544BC}"/>
              </a:ext>
            </a:extLst>
          </p:cNvPr>
          <p:cNvSpPr txBox="1"/>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lnSpc>
                <a:spcPct val="90000"/>
              </a:lnSpc>
              <a:spcAft>
                <a:spcPts val="450"/>
              </a:spcAft>
            </a:pPr>
            <a:r>
              <a:rPr lang="en-US" sz="1950">
                <a:solidFill>
                  <a:srgbClr val="FFFFFF"/>
                </a:solidFill>
                <a:latin typeface="+mj-lt"/>
                <a:ea typeface="+mj-ea"/>
                <a:cs typeface="+mj-cs"/>
              </a:rPr>
              <a:t>Di Russo, 2012</a:t>
            </a:r>
          </a:p>
        </p:txBody>
      </p:sp>
      <p:pic>
        <p:nvPicPr>
          <p:cNvPr id="6" name="Immagine 5">
            <a:extLst>
              <a:ext uri="{FF2B5EF4-FFF2-40B4-BE49-F238E27FC236}">
                <a16:creationId xmlns:a16="http://schemas.microsoft.com/office/drawing/2014/main" id="{A5DD9FBF-9384-1E45-81AF-72CFBFB7EA34}"/>
              </a:ext>
            </a:extLst>
          </p:cNvPr>
          <p:cNvPicPr>
            <a:picLocks noChangeAspect="1"/>
          </p:cNvPicPr>
          <p:nvPr/>
        </p:nvPicPr>
        <p:blipFill>
          <a:blip r:embed="rId2"/>
          <a:stretch>
            <a:fillRect/>
          </a:stretch>
        </p:blipFill>
        <p:spPr>
          <a:xfrm>
            <a:off x="2736153" y="2759975"/>
            <a:ext cx="6216020" cy="1515884"/>
          </a:xfrm>
          <a:prstGeom prst="rect">
            <a:avLst/>
          </a:prstGeom>
        </p:spPr>
      </p:pic>
      <p:sp>
        <p:nvSpPr>
          <p:cNvPr id="4" name="Segnaposto numero diapositiva 3">
            <a:extLst>
              <a:ext uri="{FF2B5EF4-FFF2-40B4-BE49-F238E27FC236}">
                <a16:creationId xmlns:a16="http://schemas.microsoft.com/office/drawing/2014/main" id="{1D1E627E-950C-5247-805A-305F2848683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20</a:t>
            </a:fld>
            <a:endParaRPr lang="en-US">
              <a:solidFill>
                <a:srgbClr val="898989"/>
              </a:solidFill>
            </a:endParaRPr>
          </a:p>
        </p:txBody>
      </p:sp>
    </p:spTree>
    <p:extLst>
      <p:ext uri="{BB962C8B-B14F-4D97-AF65-F5344CB8AC3E}">
        <p14:creationId xmlns:p14="http://schemas.microsoft.com/office/powerpoint/2010/main" val="938606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017B861-1AC6-2E44-A1E2-3551B3E139D7}"/>
              </a:ext>
            </a:extLst>
          </p:cNvPr>
          <p:cNvSpPr txBox="1"/>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lnSpc>
                <a:spcPct val="90000"/>
              </a:lnSpc>
              <a:spcAft>
                <a:spcPts val="450"/>
              </a:spcAft>
            </a:pPr>
            <a:r>
              <a:rPr lang="en-US" sz="1950" dirty="0">
                <a:solidFill>
                  <a:srgbClr val="FFFFFF"/>
                </a:solidFill>
                <a:latin typeface="+mj-lt"/>
                <a:ea typeface="+mj-ea"/>
                <a:cs typeface="+mj-cs"/>
              </a:rPr>
              <a:t>Di Russo, 2012</a:t>
            </a:r>
          </a:p>
        </p:txBody>
      </p:sp>
      <p:pic>
        <p:nvPicPr>
          <p:cNvPr id="5" name="Immagine 4">
            <a:extLst>
              <a:ext uri="{FF2B5EF4-FFF2-40B4-BE49-F238E27FC236}">
                <a16:creationId xmlns:a16="http://schemas.microsoft.com/office/drawing/2014/main" id="{A9AFCA29-E3CB-2644-8743-35796F6F7064}"/>
              </a:ext>
            </a:extLst>
          </p:cNvPr>
          <p:cNvPicPr>
            <a:picLocks noChangeAspect="1"/>
          </p:cNvPicPr>
          <p:nvPr/>
        </p:nvPicPr>
        <p:blipFill>
          <a:blip r:embed="rId2"/>
          <a:stretch>
            <a:fillRect/>
          </a:stretch>
        </p:blipFill>
        <p:spPr>
          <a:xfrm>
            <a:off x="3028951" y="2222327"/>
            <a:ext cx="5391149" cy="2410803"/>
          </a:xfrm>
          <a:prstGeom prst="rect">
            <a:avLst/>
          </a:prstGeom>
        </p:spPr>
      </p:pic>
      <p:sp>
        <p:nvSpPr>
          <p:cNvPr id="4" name="Segnaposto numero diapositiva 3">
            <a:extLst>
              <a:ext uri="{FF2B5EF4-FFF2-40B4-BE49-F238E27FC236}">
                <a16:creationId xmlns:a16="http://schemas.microsoft.com/office/drawing/2014/main" id="{DA2D4806-D10E-2F42-A9C5-EA68D25157B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21</a:t>
            </a:fld>
            <a:endParaRPr lang="en-US">
              <a:solidFill>
                <a:srgbClr val="898989"/>
              </a:solidFill>
            </a:endParaRPr>
          </a:p>
        </p:txBody>
      </p:sp>
    </p:spTree>
    <p:extLst>
      <p:ext uri="{BB962C8B-B14F-4D97-AF65-F5344CB8AC3E}">
        <p14:creationId xmlns:p14="http://schemas.microsoft.com/office/powerpoint/2010/main" val="323322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0C5FF-8016-664A-9D9B-F612D703C4D1}"/>
              </a:ext>
            </a:extLst>
          </p:cNvPr>
          <p:cNvSpPr>
            <a:spLocks noGrp="1"/>
          </p:cNvSpPr>
          <p:nvPr>
            <p:ph type="title"/>
          </p:nvPr>
        </p:nvSpPr>
        <p:spPr>
          <a:xfrm>
            <a:off x="1916723" y="1938704"/>
            <a:ext cx="5310554" cy="2980593"/>
          </a:xfrm>
        </p:spPr>
        <p:txBody>
          <a:bodyPr vert="horz" wrap="square" lIns="68580" tIns="34290" rIns="68580" bIns="34290" numCol="1" rtlCol="0" anchor="ctr" anchorCtr="0" compatLnSpc="1">
            <a:prstTxWarp prst="textNoShape">
              <a:avLst/>
            </a:prstTxWarp>
            <a:normAutofit/>
          </a:bodyPr>
          <a:lstStyle/>
          <a:p>
            <a:pPr algn="ctr"/>
            <a:r>
              <a:rPr lang="en-US" sz="4050" dirty="0">
                <a:solidFill>
                  <a:schemeClr val="accent4"/>
                </a:solidFill>
              </a:rPr>
              <a:t>I </a:t>
            </a:r>
            <a:r>
              <a:rPr lang="en-US" sz="4050" dirty="0" err="1">
                <a:solidFill>
                  <a:schemeClr val="accent4"/>
                </a:solidFill>
              </a:rPr>
              <a:t>modelli</a:t>
            </a:r>
            <a:endParaRPr lang="en-US" sz="4050" dirty="0">
              <a:solidFill>
                <a:schemeClr val="accent4"/>
              </a:solidFill>
            </a:endParaRPr>
          </a:p>
        </p:txBody>
      </p:sp>
    </p:spTree>
    <p:extLst>
      <p:ext uri="{BB962C8B-B14F-4D97-AF65-F5344CB8AC3E}">
        <p14:creationId xmlns:p14="http://schemas.microsoft.com/office/powerpoint/2010/main" val="1605279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EC4239-0CA4-8C4D-B75D-86A984D10312}"/>
              </a:ext>
            </a:extLst>
          </p:cNvPr>
          <p:cNvSpPr>
            <a:spLocks noGrp="1"/>
          </p:cNvSpPr>
          <p:nvPr>
            <p:ph type="title"/>
          </p:nvPr>
        </p:nvSpPr>
        <p:spPr>
          <a:xfrm>
            <a:off x="445770" y="1764065"/>
            <a:ext cx="2907636" cy="3048694"/>
          </a:xfrm>
        </p:spPr>
        <p:txBody>
          <a:bodyPr anchor="ctr">
            <a:normAutofit/>
          </a:bodyPr>
          <a:lstStyle/>
          <a:p>
            <a:r>
              <a:rPr lang="it-IT" sz="3750"/>
              <a:t>Modello delle 3 i</a:t>
            </a:r>
          </a:p>
        </p:txBody>
      </p:sp>
      <p:sp>
        <p:nvSpPr>
          <p:cNvPr id="4" name="Segnaposto numero diapositiva 3">
            <a:extLst>
              <a:ext uri="{FF2B5EF4-FFF2-40B4-BE49-F238E27FC236}">
                <a16:creationId xmlns:a16="http://schemas.microsoft.com/office/drawing/2014/main" id="{08835E9B-5564-CE40-BA07-90000964794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23</a:t>
            </a:fld>
            <a:endParaRPr lang="it-IT">
              <a:solidFill>
                <a:schemeClr val="bg1"/>
              </a:solidFill>
            </a:endParaRPr>
          </a:p>
        </p:txBody>
      </p:sp>
      <p:graphicFrame>
        <p:nvGraphicFramePr>
          <p:cNvPr id="6" name="Segnaposto contenuto 2">
            <a:extLst>
              <a:ext uri="{FF2B5EF4-FFF2-40B4-BE49-F238E27FC236}">
                <a16:creationId xmlns:a16="http://schemas.microsoft.com/office/drawing/2014/main" id="{1D7225AE-BC0F-4DB6-9ED4-8E3A634FE778}"/>
              </a:ext>
            </a:extLst>
          </p:cNvPr>
          <p:cNvGraphicFramePr>
            <a:graphicFrameLocks noGrp="1"/>
          </p:cNvGraphicFramePr>
          <p:nvPr>
            <p:ph idx="1"/>
            <p:extLst>
              <p:ext uri="{D42A27DB-BD31-4B8C-83A1-F6EECF244321}">
                <p14:modId xmlns:p14="http://schemas.microsoft.com/office/powerpoint/2010/main" val="4036927145"/>
              </p:ext>
            </p:extLst>
          </p:nvPr>
        </p:nvGraphicFramePr>
        <p:xfrm>
          <a:off x="4210812" y="1200150"/>
          <a:ext cx="4588002" cy="427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Connettore 2 8">
            <a:extLst>
              <a:ext uri="{FF2B5EF4-FFF2-40B4-BE49-F238E27FC236}">
                <a16:creationId xmlns:a16="http://schemas.microsoft.com/office/drawing/2014/main" id="{18654DD8-E166-364A-A351-60FF67AD8C16}"/>
              </a:ext>
            </a:extLst>
          </p:cNvPr>
          <p:cNvCxnSpPr/>
          <p:nvPr/>
        </p:nvCxnSpPr>
        <p:spPr>
          <a:xfrm flipH="1">
            <a:off x="6084168" y="4365104"/>
            <a:ext cx="576064"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573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27784-E12A-E249-88F4-418B75D37CA5}"/>
              </a:ext>
            </a:extLst>
          </p:cNvPr>
          <p:cNvSpPr>
            <a:spLocks noGrp="1"/>
          </p:cNvSpPr>
          <p:nvPr>
            <p:ph type="title"/>
          </p:nvPr>
        </p:nvSpPr>
        <p:spPr>
          <a:xfrm>
            <a:off x="630936" y="1049274"/>
            <a:ext cx="7879842" cy="761238"/>
          </a:xfrm>
        </p:spPr>
        <p:txBody>
          <a:bodyPr anchor="b">
            <a:normAutofit/>
          </a:bodyPr>
          <a:lstStyle/>
          <a:p>
            <a:r>
              <a:rPr lang="it-IT" dirty="0" err="1"/>
              <a:t>Inspiration</a:t>
            </a:r>
            <a:endParaRPr lang="it-IT" dirty="0"/>
          </a:p>
        </p:txBody>
      </p:sp>
      <p:sp>
        <p:nvSpPr>
          <p:cNvPr id="4" name="Segnaposto numero diapositiva 3">
            <a:extLst>
              <a:ext uri="{FF2B5EF4-FFF2-40B4-BE49-F238E27FC236}">
                <a16:creationId xmlns:a16="http://schemas.microsoft.com/office/drawing/2014/main" id="{6BF0BFEF-E943-334D-A199-80D87A2CBC8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24</a:t>
            </a:fld>
            <a:endParaRPr lang="it-IT">
              <a:solidFill>
                <a:schemeClr val="tx1">
                  <a:lumMod val="50000"/>
                  <a:lumOff val="50000"/>
                </a:schemeClr>
              </a:solidFill>
            </a:endParaRPr>
          </a:p>
        </p:txBody>
      </p:sp>
      <p:graphicFrame>
        <p:nvGraphicFramePr>
          <p:cNvPr id="6" name="Segnaposto contenuto 2">
            <a:extLst>
              <a:ext uri="{FF2B5EF4-FFF2-40B4-BE49-F238E27FC236}">
                <a16:creationId xmlns:a16="http://schemas.microsoft.com/office/drawing/2014/main" id="{776005FD-C4EC-4C0B-A709-8B4748D679D0}"/>
              </a:ext>
            </a:extLst>
          </p:cNvPr>
          <p:cNvGraphicFramePr>
            <a:graphicFrameLocks noGrp="1"/>
          </p:cNvGraphicFramePr>
          <p:nvPr>
            <p:ph idx="1"/>
          </p:nvPr>
        </p:nvGraphicFramePr>
        <p:xfrm>
          <a:off x="628650" y="2301950"/>
          <a:ext cx="7886700" cy="3268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9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92E39F-4641-D543-9A02-D8B2D6496398}"/>
              </a:ext>
            </a:extLst>
          </p:cNvPr>
          <p:cNvSpPr>
            <a:spLocks noGrp="1"/>
          </p:cNvSpPr>
          <p:nvPr>
            <p:ph type="title"/>
          </p:nvPr>
        </p:nvSpPr>
        <p:spPr>
          <a:xfrm>
            <a:off x="601005" y="1459467"/>
            <a:ext cx="3733482" cy="1090538"/>
          </a:xfrm>
        </p:spPr>
        <p:txBody>
          <a:bodyPr>
            <a:normAutofit fontScale="90000"/>
          </a:bodyPr>
          <a:lstStyle/>
          <a:p>
            <a:r>
              <a:rPr lang="it-IT" sz="2325" dirty="0" err="1">
                <a:solidFill>
                  <a:srgbClr val="000000"/>
                </a:solidFill>
              </a:rPr>
              <a:t>Ideation</a:t>
            </a:r>
            <a:r>
              <a:rPr lang="it-IT" sz="2325" dirty="0">
                <a:solidFill>
                  <a:srgbClr val="000000"/>
                </a:solidFill>
              </a:rPr>
              <a:t>: </a:t>
            </a:r>
            <a:br>
              <a:rPr lang="it-IT" sz="2325" dirty="0">
                <a:solidFill>
                  <a:srgbClr val="000000"/>
                </a:solidFill>
              </a:rPr>
            </a:br>
            <a:br>
              <a:rPr lang="it-IT" sz="2325" dirty="0">
                <a:solidFill>
                  <a:srgbClr val="000000"/>
                </a:solidFill>
              </a:rPr>
            </a:br>
            <a:br>
              <a:rPr lang="it-IT" sz="2325" dirty="0">
                <a:solidFill>
                  <a:srgbClr val="000000"/>
                </a:solidFill>
              </a:rPr>
            </a:br>
            <a:r>
              <a:rPr lang="it-IT" sz="2325" i="1" dirty="0">
                <a:solidFill>
                  <a:srgbClr val="000000"/>
                </a:solidFill>
              </a:rPr>
              <a:t>Per avere una buona idea prima bisogna avere molte idee</a:t>
            </a:r>
            <a:endParaRPr lang="it-IT" sz="2325" dirty="0">
              <a:solidFill>
                <a:srgbClr val="000000"/>
              </a:solidFill>
            </a:endParaRPr>
          </a:p>
        </p:txBody>
      </p:sp>
      <p:sp>
        <p:nvSpPr>
          <p:cNvPr id="4" name="Segnaposto numero diapositiva 3">
            <a:extLst>
              <a:ext uri="{FF2B5EF4-FFF2-40B4-BE49-F238E27FC236}">
                <a16:creationId xmlns:a16="http://schemas.microsoft.com/office/drawing/2014/main" id="{93CFFCA1-5F07-4C4C-A0F6-4A2B0607CA1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25</a:t>
            </a:fld>
            <a:endParaRPr lang="it-IT" sz="825">
              <a:solidFill>
                <a:srgbClr val="898989"/>
              </a:solidFill>
            </a:endParaRPr>
          </a:p>
        </p:txBody>
      </p:sp>
      <p:grpSp>
        <p:nvGrpSpPr>
          <p:cNvPr id="5" name="Gruppo 4">
            <a:extLst>
              <a:ext uri="{FF2B5EF4-FFF2-40B4-BE49-F238E27FC236}">
                <a16:creationId xmlns:a16="http://schemas.microsoft.com/office/drawing/2014/main" id="{CDFFAC66-E6EF-EB40-839B-BEA8DBD281C6}"/>
              </a:ext>
            </a:extLst>
          </p:cNvPr>
          <p:cNvGrpSpPr/>
          <p:nvPr/>
        </p:nvGrpSpPr>
        <p:grpSpPr>
          <a:xfrm>
            <a:off x="4932040" y="2321140"/>
            <a:ext cx="2746373" cy="457729"/>
            <a:chOff x="5635800" y="3025915"/>
            <a:chExt cx="4320000" cy="720000"/>
          </a:xfrm>
        </p:grpSpPr>
        <p:sp>
          <p:nvSpPr>
            <p:cNvPr id="6" name="Rettangolo 5">
              <a:extLst>
                <a:ext uri="{FF2B5EF4-FFF2-40B4-BE49-F238E27FC236}">
                  <a16:creationId xmlns:a16="http://schemas.microsoft.com/office/drawing/2014/main" id="{3276EEDF-75BF-9244-A02C-07E9792C46D3}"/>
                </a:ext>
              </a:extLst>
            </p:cNvPr>
            <p:cNvSpPr/>
            <p:nvPr/>
          </p:nvSpPr>
          <p:spPr>
            <a:xfrm>
              <a:off x="5635800" y="3025915"/>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CasellaDiTesto 6">
              <a:extLst>
                <a:ext uri="{FF2B5EF4-FFF2-40B4-BE49-F238E27FC236}">
                  <a16:creationId xmlns:a16="http://schemas.microsoft.com/office/drawing/2014/main" id="{87A08AB2-FE6A-DF47-A296-5F2F1250B6AD}"/>
                </a:ext>
              </a:extLst>
            </p:cNvPr>
            <p:cNvSpPr txBox="1"/>
            <p:nvPr/>
          </p:nvSpPr>
          <p:spPr>
            <a:xfrm>
              <a:off x="5635800" y="3025915"/>
              <a:ext cx="432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rmAutofit/>
            </a:bodyPr>
            <a:lstStyle/>
            <a:p>
              <a:pPr algn="ctr" defTabSz="833438">
                <a:lnSpc>
                  <a:spcPct val="90000"/>
                </a:lnSpc>
                <a:spcAft>
                  <a:spcPct val="35000"/>
                </a:spcAft>
              </a:pPr>
              <a:r>
                <a:rPr lang="it-IT" sz="1500" dirty="0"/>
                <a:t>Pensiero divergente </a:t>
              </a:r>
              <a:r>
                <a:rPr lang="it-IT" sz="1500" dirty="0">
                  <a:sym typeface="Wingdings" panose="05000000000000000000" pitchFamily="2" charset="2"/>
                </a:rPr>
                <a:t></a:t>
              </a:r>
              <a:r>
                <a:rPr lang="it-IT" sz="1500" dirty="0"/>
                <a:t> team interdisciplinari </a:t>
              </a:r>
              <a:endParaRPr lang="en-US" sz="1500" dirty="0"/>
            </a:p>
          </p:txBody>
        </p:sp>
      </p:grpSp>
    </p:spTree>
    <p:extLst>
      <p:ext uri="{BB962C8B-B14F-4D97-AF65-F5344CB8AC3E}">
        <p14:creationId xmlns:p14="http://schemas.microsoft.com/office/powerpoint/2010/main" val="415164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magine che contiene elettronico, sedendo, schermo, circuito&#10;&#10;Descrizione generata automaticamente">
            <a:extLst>
              <a:ext uri="{FF2B5EF4-FFF2-40B4-BE49-F238E27FC236}">
                <a16:creationId xmlns:a16="http://schemas.microsoft.com/office/drawing/2014/main" id="{BAAA8275-7B3A-45C4-B056-8FBE558A8D87}"/>
              </a:ext>
            </a:extLst>
          </p:cNvPr>
          <p:cNvPicPr>
            <a:picLocks noChangeAspect="1"/>
          </p:cNvPicPr>
          <p:nvPr/>
        </p:nvPicPr>
        <p:blipFill rotWithShape="1">
          <a:blip r:embed="rId2">
            <a:alphaModFix/>
          </a:blip>
          <a:srcRect l="26727" r="20827"/>
          <a:stretch/>
        </p:blipFill>
        <p:spPr>
          <a:xfrm>
            <a:off x="4380403" y="-131915"/>
            <a:ext cx="4795614" cy="5143493"/>
          </a:xfrm>
          <a:prstGeom prst="rect">
            <a:avLst/>
          </a:prstGeom>
        </p:spPr>
      </p:pic>
      <p:sp>
        <p:nvSpPr>
          <p:cNvPr id="2" name="Titolo 1">
            <a:extLst>
              <a:ext uri="{FF2B5EF4-FFF2-40B4-BE49-F238E27FC236}">
                <a16:creationId xmlns:a16="http://schemas.microsoft.com/office/drawing/2014/main" id="{920F222B-FC0C-A140-9359-086C6046B346}"/>
              </a:ext>
            </a:extLst>
          </p:cNvPr>
          <p:cNvSpPr>
            <a:spLocks noGrp="1"/>
          </p:cNvSpPr>
          <p:nvPr>
            <p:ph type="title"/>
          </p:nvPr>
        </p:nvSpPr>
        <p:spPr>
          <a:xfrm>
            <a:off x="603749" y="1456084"/>
            <a:ext cx="3602727" cy="983748"/>
          </a:xfrm>
        </p:spPr>
        <p:txBody>
          <a:bodyPr>
            <a:normAutofit fontScale="90000"/>
          </a:bodyPr>
          <a:lstStyle/>
          <a:p>
            <a:r>
              <a:rPr lang="it-IT">
                <a:solidFill>
                  <a:srgbClr val="000000"/>
                </a:solidFill>
              </a:rPr>
              <a:t>Implementation</a:t>
            </a:r>
          </a:p>
        </p:txBody>
      </p:sp>
      <p:sp>
        <p:nvSpPr>
          <p:cNvPr id="3" name="Segnaposto contenuto 2">
            <a:extLst>
              <a:ext uri="{FF2B5EF4-FFF2-40B4-BE49-F238E27FC236}">
                <a16:creationId xmlns:a16="http://schemas.microsoft.com/office/drawing/2014/main" id="{D0B91DD3-DF0C-8349-8E48-38DFC2F0463E}"/>
              </a:ext>
            </a:extLst>
          </p:cNvPr>
          <p:cNvSpPr>
            <a:spLocks noGrp="1"/>
          </p:cNvSpPr>
          <p:nvPr>
            <p:ph idx="1"/>
          </p:nvPr>
        </p:nvSpPr>
        <p:spPr>
          <a:xfrm>
            <a:off x="603748" y="2561357"/>
            <a:ext cx="3530102" cy="2841623"/>
          </a:xfrm>
        </p:spPr>
        <p:txBody>
          <a:bodyPr anchor="ctr">
            <a:normAutofit/>
          </a:bodyPr>
          <a:lstStyle/>
          <a:p>
            <a:pPr>
              <a:buFont typeface="Wingdings" pitchFamily="2" charset="2"/>
              <a:buChar char="Ø"/>
            </a:pPr>
            <a:r>
              <a:rPr lang="it-IT" sz="1500" dirty="0">
                <a:solidFill>
                  <a:srgbClr val="000000"/>
                </a:solidFill>
              </a:rPr>
              <a:t> </a:t>
            </a:r>
            <a:r>
              <a:rPr lang="it-IT" sz="2700" b="1" dirty="0">
                <a:solidFill>
                  <a:srgbClr val="000000"/>
                </a:solidFill>
              </a:rPr>
              <a:t>Prototipazione</a:t>
            </a:r>
          </a:p>
        </p:txBody>
      </p:sp>
      <p:sp>
        <p:nvSpPr>
          <p:cNvPr id="4" name="Segnaposto numero diapositiva 3">
            <a:extLst>
              <a:ext uri="{FF2B5EF4-FFF2-40B4-BE49-F238E27FC236}">
                <a16:creationId xmlns:a16="http://schemas.microsoft.com/office/drawing/2014/main" id="{64811255-6B74-BD47-A1F9-CDEA52CF54F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26</a:t>
            </a:fld>
            <a:endParaRPr lang="it-IT" sz="825">
              <a:solidFill>
                <a:srgbClr val="FFFFFF"/>
              </a:solidFill>
            </a:endParaRPr>
          </a:p>
        </p:txBody>
      </p:sp>
    </p:spTree>
    <p:extLst>
      <p:ext uri="{BB962C8B-B14F-4D97-AF65-F5344CB8AC3E}">
        <p14:creationId xmlns:p14="http://schemas.microsoft.com/office/powerpoint/2010/main" val="2608747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374B56-CE13-FB4A-B67A-94DE501A36AE}"/>
              </a:ext>
            </a:extLst>
          </p:cNvPr>
          <p:cNvSpPr>
            <a:spLocks noGrp="1"/>
          </p:cNvSpPr>
          <p:nvPr>
            <p:ph type="title"/>
          </p:nvPr>
        </p:nvSpPr>
        <p:spPr>
          <a:xfrm>
            <a:off x="571501" y="1459744"/>
            <a:ext cx="3985902" cy="994172"/>
          </a:xfrm>
        </p:spPr>
        <p:txBody>
          <a:bodyPr>
            <a:normAutofit/>
          </a:bodyPr>
          <a:lstStyle/>
          <a:p>
            <a:r>
              <a:rPr lang="it-IT"/>
              <a:t>Il modello HCD</a:t>
            </a:r>
          </a:p>
        </p:txBody>
      </p:sp>
      <p:sp>
        <p:nvSpPr>
          <p:cNvPr id="3" name="Segnaposto contenuto 2">
            <a:extLst>
              <a:ext uri="{FF2B5EF4-FFF2-40B4-BE49-F238E27FC236}">
                <a16:creationId xmlns:a16="http://schemas.microsoft.com/office/drawing/2014/main" id="{2F81D854-7A81-E742-979B-D4FA0B106726}"/>
              </a:ext>
            </a:extLst>
          </p:cNvPr>
          <p:cNvSpPr>
            <a:spLocks noGrp="1"/>
          </p:cNvSpPr>
          <p:nvPr>
            <p:ph idx="1"/>
          </p:nvPr>
        </p:nvSpPr>
        <p:spPr>
          <a:xfrm>
            <a:off x="571501" y="2566514"/>
            <a:ext cx="3985907" cy="2531940"/>
          </a:xfrm>
        </p:spPr>
        <p:txBody>
          <a:bodyPr anchor="t">
            <a:normAutofit/>
          </a:bodyPr>
          <a:lstStyle/>
          <a:p>
            <a:r>
              <a:rPr lang="it-IT" sz="1350" i="1" dirty="0" err="1"/>
              <a:t>Hear</a:t>
            </a:r>
            <a:endParaRPr lang="it-IT" sz="1350" i="1" dirty="0"/>
          </a:p>
          <a:p>
            <a:r>
              <a:rPr lang="it-IT" sz="1350" i="1" dirty="0"/>
              <a:t>Create</a:t>
            </a:r>
          </a:p>
          <a:p>
            <a:r>
              <a:rPr lang="it-IT" sz="1350" i="1" dirty="0" err="1"/>
              <a:t>Delevering</a:t>
            </a:r>
            <a:endParaRPr lang="it-IT" sz="1350" i="1" dirty="0"/>
          </a:p>
          <a:p>
            <a:endParaRPr lang="it-IT" sz="1350" i="1" dirty="0"/>
          </a:p>
          <a:p>
            <a:pPr marL="0" indent="0">
              <a:buNone/>
            </a:pPr>
            <a:r>
              <a:rPr lang="it-IT" sz="1350" dirty="0"/>
              <a:t>L'Human-</a:t>
            </a:r>
            <a:r>
              <a:rPr lang="it-IT" sz="1350" dirty="0" err="1"/>
              <a:t>Centred</a:t>
            </a:r>
            <a:r>
              <a:rPr lang="it-IT" sz="1350" dirty="0"/>
              <a:t> Design (HCD) aiuta ad ascoltare (</a:t>
            </a:r>
            <a:r>
              <a:rPr lang="it-IT" sz="1350" dirty="0" err="1"/>
              <a:t>hear</a:t>
            </a:r>
            <a:r>
              <a:rPr lang="it-IT" sz="1350" dirty="0"/>
              <a:t>) i bisogni in modo diverso, creare (create) soluzioni innovative per incontrare questi bisogni, e portare a termine (</a:t>
            </a:r>
            <a:r>
              <a:rPr lang="it-IT" sz="1350" dirty="0" err="1"/>
              <a:t>deliver</a:t>
            </a:r>
            <a:r>
              <a:rPr lang="it-IT" sz="1350" dirty="0"/>
              <a:t>) soluzioni con sostenibilità finanziaria</a:t>
            </a:r>
          </a:p>
          <a:p>
            <a:endParaRPr lang="it-IT" sz="1350" dirty="0"/>
          </a:p>
          <a:p>
            <a:endParaRPr lang="it-IT" sz="1350" dirty="0"/>
          </a:p>
        </p:txBody>
      </p:sp>
      <p:pic>
        <p:nvPicPr>
          <p:cNvPr id="18" name="Graphic 17" descr="Orecchio">
            <a:extLst>
              <a:ext uri="{FF2B5EF4-FFF2-40B4-BE49-F238E27FC236}">
                <a16:creationId xmlns:a16="http://schemas.microsoft.com/office/drawing/2014/main" id="{6867CA24-7A06-4A0C-AB53-1A4C4878B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3043" y="1339501"/>
            <a:ext cx="2847593" cy="2847593"/>
          </a:xfrm>
          <a:prstGeom prst="rect">
            <a:avLst/>
          </a:prstGeom>
        </p:spPr>
      </p:pic>
      <p:sp>
        <p:nvSpPr>
          <p:cNvPr id="4" name="Segnaposto numero diapositiva 3">
            <a:extLst>
              <a:ext uri="{FF2B5EF4-FFF2-40B4-BE49-F238E27FC236}">
                <a16:creationId xmlns:a16="http://schemas.microsoft.com/office/drawing/2014/main" id="{6DF84256-90A4-044E-A5CE-B0255BFAE3D6}"/>
              </a:ext>
            </a:extLst>
          </p:cNvPr>
          <p:cNvSpPr>
            <a:spLocks noGrp="1"/>
          </p:cNvSpPr>
          <p:nvPr>
            <p:ph type="sldNum" sz="quarter" idx="12"/>
          </p:nvPr>
        </p:nvSpPr>
        <p:spPr>
          <a:xfrm>
            <a:off x="8610600" y="6356350"/>
            <a:ext cx="2743200" cy="365125"/>
          </a:xfrm>
          <a:prstGeom prst="rect">
            <a:avLst/>
          </a:prstGeom>
          <a:solidFill>
            <a:srgbClr val="7F7F7F"/>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38358422-386E-6140-B921-3D25001569B1}" type="slidenum">
              <a:rPr lang="it-IT" smtClean="0"/>
              <a:pPr algn="ctr">
                <a:spcAft>
                  <a:spcPts val="450"/>
                </a:spcAft>
              </a:pPr>
              <a:t>27</a:t>
            </a:fld>
            <a:endParaRPr lang="it-IT" sz="1125">
              <a:solidFill>
                <a:srgbClr val="FFFFFF"/>
              </a:solidFill>
            </a:endParaRPr>
          </a:p>
        </p:txBody>
      </p:sp>
    </p:spTree>
    <p:extLst>
      <p:ext uri="{BB962C8B-B14F-4D97-AF65-F5344CB8AC3E}">
        <p14:creationId xmlns:p14="http://schemas.microsoft.com/office/powerpoint/2010/main" val="60604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068B8D8-8865-1A4C-82AD-2AD3D15CD35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28</a:t>
            </a:fld>
            <a:endParaRPr lang="it-IT"/>
          </a:p>
        </p:txBody>
      </p:sp>
      <p:pic>
        <p:nvPicPr>
          <p:cNvPr id="10242" name="Picture 2" descr="IDEO HCD Process">
            <a:extLst>
              <a:ext uri="{FF2B5EF4-FFF2-40B4-BE49-F238E27FC236}">
                <a16:creationId xmlns:a16="http://schemas.microsoft.com/office/drawing/2014/main" id="{1131A75E-D365-884D-8803-138D6E6F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95" y="959644"/>
            <a:ext cx="8017560" cy="453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935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8519D0-A7DC-8143-9474-D51331336739}"/>
              </a:ext>
            </a:extLst>
          </p:cNvPr>
          <p:cNvSpPr>
            <a:spLocks noGrp="1"/>
          </p:cNvSpPr>
          <p:nvPr>
            <p:ph type="title"/>
          </p:nvPr>
        </p:nvSpPr>
        <p:spPr/>
        <p:txBody>
          <a:bodyPr/>
          <a:lstStyle/>
          <a:p>
            <a:r>
              <a:rPr lang="it-IT" dirty="0" err="1"/>
              <a:t>Hear</a:t>
            </a:r>
            <a:endParaRPr lang="it-IT" dirty="0"/>
          </a:p>
        </p:txBody>
      </p:sp>
      <p:graphicFrame>
        <p:nvGraphicFramePr>
          <p:cNvPr id="6" name="Segnaposto contenuto 2">
            <a:extLst>
              <a:ext uri="{FF2B5EF4-FFF2-40B4-BE49-F238E27FC236}">
                <a16:creationId xmlns:a16="http://schemas.microsoft.com/office/drawing/2014/main" id="{57EAEF37-5AED-4F51-9757-608AF89E986C}"/>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numero diapositiva 3">
            <a:extLst>
              <a:ext uri="{FF2B5EF4-FFF2-40B4-BE49-F238E27FC236}">
                <a16:creationId xmlns:a16="http://schemas.microsoft.com/office/drawing/2014/main" id="{525C7346-1BC3-3647-9B2B-E3D2669D981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29</a:t>
            </a:fld>
            <a:endParaRPr lang="it-IT"/>
          </a:p>
        </p:txBody>
      </p:sp>
    </p:spTree>
    <p:extLst>
      <p:ext uri="{BB962C8B-B14F-4D97-AF65-F5344CB8AC3E}">
        <p14:creationId xmlns:p14="http://schemas.microsoft.com/office/powerpoint/2010/main" val="333931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5A302F7-816D-4276-8011-C55500ECCED7}"/>
              </a:ext>
            </a:extLst>
          </p:cNvPr>
          <p:cNvSpPr txBox="1"/>
          <p:nvPr/>
        </p:nvSpPr>
        <p:spPr>
          <a:xfrm>
            <a:off x="2012041" y="1228262"/>
            <a:ext cx="5931583" cy="2246769"/>
          </a:xfrm>
          <a:prstGeom prst="rect">
            <a:avLst/>
          </a:prstGeom>
          <a:noFill/>
        </p:spPr>
        <p:txBody>
          <a:bodyPr wrap="square" rtlCol="0">
            <a:spAutoFit/>
          </a:bodyPr>
          <a:lstStyle/>
          <a:p>
            <a:r>
              <a:rPr lang="it-IT" sz="1400" dirty="0">
                <a:latin typeface="Century Gothic" panose="020B0502020202020204" pitchFamily="34" charset="0"/>
              </a:rPr>
              <a:t>L’innovazione digitale è un concetto molto ampio e trasversale, ed al centro di tutti quei cambiamenti tecnologici, organizzativi, culturali, sociali e creativi che migliorano la vita di tutti i giorni.</a:t>
            </a:r>
          </a:p>
          <a:p>
            <a:r>
              <a:rPr lang="it-IT" sz="1400" dirty="0">
                <a:latin typeface="Century Gothic" panose="020B0502020202020204" pitchFamily="34" charset="0"/>
              </a:rPr>
              <a:t>La tecnologia digitale è lo strumento tecnico attraverso cui operare processi di innovazione e cambiamento più ampi quali:</a:t>
            </a:r>
          </a:p>
          <a:p>
            <a:pPr marL="214313" indent="-214313">
              <a:buFontTx/>
              <a:buChar char="-"/>
            </a:pPr>
            <a:r>
              <a:rPr lang="it-IT" sz="1400" dirty="0">
                <a:latin typeface="Century Gothic" panose="020B0502020202020204" pitchFamily="34" charset="0"/>
              </a:rPr>
              <a:t>ripensare e semplificare un processo produttivo e creativo</a:t>
            </a:r>
          </a:p>
          <a:p>
            <a:pPr marL="214313" indent="-214313">
              <a:buFontTx/>
              <a:buChar char="-"/>
            </a:pPr>
            <a:r>
              <a:rPr lang="it-IT" sz="1400" dirty="0">
                <a:latin typeface="Century Gothic" panose="020B0502020202020204" pitchFamily="34" charset="0"/>
              </a:rPr>
              <a:t>erogare nuovi beni e servizi volti al miglioramento della vita degli utenti, o che rispondano a nuovi bisogni</a:t>
            </a:r>
          </a:p>
          <a:p>
            <a:pPr marL="214313" indent="-214313">
              <a:buFontTx/>
              <a:buChar char="-"/>
            </a:pPr>
            <a:r>
              <a:rPr lang="it-IT" sz="1400" dirty="0">
                <a:latin typeface="Century Gothic" panose="020B0502020202020204" pitchFamily="34" charset="0"/>
              </a:rPr>
              <a:t>ridisegnare, in una logica di apertura al cambiamento anche dirompente o </a:t>
            </a:r>
            <a:r>
              <a:rPr lang="it-IT" sz="1400" i="1" dirty="0">
                <a:latin typeface="Century Gothic" panose="020B0502020202020204" pitchFamily="34" charset="0"/>
              </a:rPr>
              <a:t>disruptive</a:t>
            </a:r>
            <a:r>
              <a:rPr lang="it-IT" sz="1400" dirty="0">
                <a:latin typeface="Century Gothic" panose="020B0502020202020204" pitchFamily="34" charset="0"/>
              </a:rPr>
              <a:t>, i modelli che governano il business</a:t>
            </a:r>
          </a:p>
        </p:txBody>
      </p:sp>
      <p:sp>
        <p:nvSpPr>
          <p:cNvPr id="16" name="Rectangle 15">
            <a:extLst>
              <a:ext uri="{FF2B5EF4-FFF2-40B4-BE49-F238E27FC236}">
                <a16:creationId xmlns:a16="http://schemas.microsoft.com/office/drawing/2014/main" id="{7739FC56-B952-4BA6-93D1-54846A39F504}"/>
              </a:ext>
            </a:extLst>
          </p:cNvPr>
          <p:cNvSpPr/>
          <p:nvPr/>
        </p:nvSpPr>
        <p:spPr>
          <a:xfrm>
            <a:off x="897257" y="548680"/>
            <a:ext cx="7349486" cy="300632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7" name="TextBox 6">
            <a:extLst>
              <a:ext uri="{FF2B5EF4-FFF2-40B4-BE49-F238E27FC236}">
                <a16:creationId xmlns:a16="http://schemas.microsoft.com/office/drawing/2014/main" id="{8B34CBC6-0DAE-4C09-9AC7-AC5B679EDC92}"/>
              </a:ext>
            </a:extLst>
          </p:cNvPr>
          <p:cNvSpPr txBox="1"/>
          <p:nvPr/>
        </p:nvSpPr>
        <p:spPr>
          <a:xfrm>
            <a:off x="2051559" y="906192"/>
            <a:ext cx="2781189" cy="369332"/>
          </a:xfrm>
          <a:prstGeom prst="rect">
            <a:avLst/>
          </a:prstGeom>
          <a:solidFill>
            <a:schemeClr val="bg1"/>
          </a:solidFill>
        </p:spPr>
        <p:txBody>
          <a:bodyPr wrap="square" rtlCol="0">
            <a:spAutoFit/>
          </a:bodyPr>
          <a:lstStyle/>
          <a:p>
            <a:r>
              <a:rPr lang="it-IT" b="1" dirty="0">
                <a:latin typeface="Century Gothic" panose="020B0502020202020204" pitchFamily="34" charset="0"/>
              </a:rPr>
              <a:t>DIGITAL INNOVATION</a:t>
            </a:r>
          </a:p>
        </p:txBody>
      </p:sp>
      <p:pic>
        <p:nvPicPr>
          <p:cNvPr id="3" name="Elemento grafico 2" descr="Lampadina e ingranaggio">
            <a:extLst>
              <a:ext uri="{FF2B5EF4-FFF2-40B4-BE49-F238E27FC236}">
                <a16:creationId xmlns:a16="http://schemas.microsoft.com/office/drawing/2014/main" id="{489AE60A-EB8C-4357-9F98-F78CE749D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131" y="1542694"/>
            <a:ext cx="961910" cy="961910"/>
          </a:xfrm>
          <a:prstGeom prst="rect">
            <a:avLst/>
          </a:prstGeom>
        </p:spPr>
      </p:pic>
      <p:pic>
        <p:nvPicPr>
          <p:cNvPr id="2050" name="Picture 2" descr="Conservazione digitale dopo l'introduzione del PCT - TeamSystem">
            <a:extLst>
              <a:ext uri="{FF2B5EF4-FFF2-40B4-BE49-F238E27FC236}">
                <a16:creationId xmlns:a16="http://schemas.microsoft.com/office/drawing/2014/main" id="{866C0961-36DE-4DC6-9704-D4E459FC82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06" r="16747"/>
          <a:stretch/>
        </p:blipFill>
        <p:spPr bwMode="auto">
          <a:xfrm>
            <a:off x="1531086" y="3512995"/>
            <a:ext cx="1452427" cy="11880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10 Digital Products to Sell with PayPal | PayLoadz Blog">
            <a:extLst>
              <a:ext uri="{FF2B5EF4-FFF2-40B4-BE49-F238E27FC236}">
                <a16:creationId xmlns:a16="http://schemas.microsoft.com/office/drawing/2014/main" id="{F88FDF7F-942A-48BE-8E42-929E7E76A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2763" y="3470344"/>
            <a:ext cx="1508471" cy="12306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gital disruption: a che punto sono le aziende italiane">
            <a:extLst>
              <a:ext uri="{FF2B5EF4-FFF2-40B4-BE49-F238E27FC236}">
                <a16:creationId xmlns:a16="http://schemas.microsoft.com/office/drawing/2014/main" id="{9B787EE8-F2D7-436D-BA4F-1B22D8250B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93"/>
          <a:stretch/>
        </p:blipFill>
        <p:spPr bwMode="auto">
          <a:xfrm>
            <a:off x="6166743" y="3502693"/>
            <a:ext cx="1452427" cy="119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91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09DD8F-437C-CC4D-BDCD-F5FFDC8D4850}"/>
              </a:ext>
            </a:extLst>
          </p:cNvPr>
          <p:cNvSpPr>
            <a:spLocks noGrp="1"/>
          </p:cNvSpPr>
          <p:nvPr>
            <p:ph type="title"/>
          </p:nvPr>
        </p:nvSpPr>
        <p:spPr/>
        <p:txBody>
          <a:bodyPr/>
          <a:lstStyle/>
          <a:p>
            <a:r>
              <a:rPr lang="it-IT" dirty="0"/>
              <a:t>Create</a:t>
            </a:r>
          </a:p>
        </p:txBody>
      </p:sp>
      <p:graphicFrame>
        <p:nvGraphicFramePr>
          <p:cNvPr id="6" name="Segnaposto contenuto 2">
            <a:extLst>
              <a:ext uri="{FF2B5EF4-FFF2-40B4-BE49-F238E27FC236}">
                <a16:creationId xmlns:a16="http://schemas.microsoft.com/office/drawing/2014/main" id="{0ACE2D70-9BED-43D7-9B5B-3890211087FB}"/>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numero diapositiva 3">
            <a:extLst>
              <a:ext uri="{FF2B5EF4-FFF2-40B4-BE49-F238E27FC236}">
                <a16:creationId xmlns:a16="http://schemas.microsoft.com/office/drawing/2014/main" id="{6ADFFC16-2C8B-A240-AA16-1DBEF20384D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30</a:t>
            </a:fld>
            <a:endParaRPr lang="it-IT"/>
          </a:p>
        </p:txBody>
      </p:sp>
    </p:spTree>
    <p:extLst>
      <p:ext uri="{BB962C8B-B14F-4D97-AF65-F5344CB8AC3E}">
        <p14:creationId xmlns:p14="http://schemas.microsoft.com/office/powerpoint/2010/main" val="80057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D46F1-7B36-2445-B35D-268C4446298C}"/>
              </a:ext>
            </a:extLst>
          </p:cNvPr>
          <p:cNvSpPr>
            <a:spLocks noGrp="1"/>
          </p:cNvSpPr>
          <p:nvPr>
            <p:ph type="title"/>
          </p:nvPr>
        </p:nvSpPr>
        <p:spPr>
          <a:xfrm>
            <a:off x="486697" y="1329200"/>
            <a:ext cx="2629121" cy="1216741"/>
          </a:xfrm>
        </p:spPr>
        <p:txBody>
          <a:bodyPr>
            <a:normAutofit/>
          </a:bodyPr>
          <a:lstStyle/>
          <a:p>
            <a:r>
              <a:rPr lang="it-IT" dirty="0" err="1"/>
              <a:t>Deliver</a:t>
            </a:r>
            <a:endParaRPr lang="it-IT" dirty="0"/>
          </a:p>
        </p:txBody>
      </p:sp>
      <p:sp>
        <p:nvSpPr>
          <p:cNvPr id="3" name="Segnaposto contenuto 2">
            <a:extLst>
              <a:ext uri="{FF2B5EF4-FFF2-40B4-BE49-F238E27FC236}">
                <a16:creationId xmlns:a16="http://schemas.microsoft.com/office/drawing/2014/main" id="{4C7FE932-7AF9-764A-9E73-7DEEC494C462}"/>
              </a:ext>
            </a:extLst>
          </p:cNvPr>
          <p:cNvSpPr>
            <a:spLocks noGrp="1"/>
          </p:cNvSpPr>
          <p:nvPr>
            <p:ph idx="1"/>
          </p:nvPr>
        </p:nvSpPr>
        <p:spPr>
          <a:xfrm>
            <a:off x="486698" y="2686051"/>
            <a:ext cx="2629121" cy="2839064"/>
          </a:xfrm>
        </p:spPr>
        <p:txBody>
          <a:bodyPr>
            <a:normAutofit fontScale="92500" lnSpcReduction="10000"/>
          </a:bodyPr>
          <a:lstStyle/>
          <a:p>
            <a:r>
              <a:rPr lang="it-IT" sz="1500" dirty="0" err="1"/>
              <a:t>Develop</a:t>
            </a:r>
            <a:r>
              <a:rPr lang="it-IT" sz="1500" dirty="0"/>
              <a:t> a </a:t>
            </a:r>
            <a:r>
              <a:rPr lang="it-IT" sz="1500" dirty="0" err="1"/>
              <a:t>sustainable</a:t>
            </a:r>
            <a:r>
              <a:rPr lang="it-IT" sz="1500" dirty="0"/>
              <a:t> </a:t>
            </a:r>
            <a:r>
              <a:rPr lang="it-IT" sz="1500" dirty="0" err="1"/>
              <a:t>revenue</a:t>
            </a:r>
            <a:r>
              <a:rPr lang="it-IT" sz="1500" dirty="0"/>
              <a:t> model</a:t>
            </a:r>
          </a:p>
          <a:p>
            <a:r>
              <a:rPr lang="it-IT" sz="1500" dirty="0" err="1"/>
              <a:t>Identify</a:t>
            </a:r>
            <a:r>
              <a:rPr lang="it-IT" sz="1500" dirty="0"/>
              <a:t> </a:t>
            </a:r>
            <a:r>
              <a:rPr lang="it-IT" sz="1500" dirty="0" err="1"/>
              <a:t>capabilities</a:t>
            </a:r>
            <a:r>
              <a:rPr lang="it-IT" sz="1500" dirty="0"/>
              <a:t> </a:t>
            </a:r>
            <a:r>
              <a:rPr lang="it-IT" sz="1500" dirty="0" err="1"/>
              <a:t>required</a:t>
            </a:r>
            <a:r>
              <a:rPr lang="it-IT" sz="1500" dirty="0"/>
              <a:t> for </a:t>
            </a:r>
            <a:r>
              <a:rPr lang="it-IT" sz="1500" dirty="0" err="1"/>
              <a:t>delivering</a:t>
            </a:r>
            <a:r>
              <a:rPr lang="it-IT" sz="1500" dirty="0"/>
              <a:t> </a:t>
            </a:r>
            <a:r>
              <a:rPr lang="it-IT" sz="1500" dirty="0" err="1"/>
              <a:t>solutions</a:t>
            </a:r>
            <a:endParaRPr lang="it-IT" sz="1500" dirty="0"/>
          </a:p>
          <a:p>
            <a:r>
              <a:rPr lang="it-IT" sz="1500" dirty="0"/>
              <a:t>Plan a pipeline of </a:t>
            </a:r>
            <a:r>
              <a:rPr lang="it-IT" sz="1500" dirty="0" err="1"/>
              <a:t>solution</a:t>
            </a:r>
            <a:endParaRPr lang="it-IT" sz="1500" dirty="0"/>
          </a:p>
          <a:p>
            <a:r>
              <a:rPr lang="it-IT" sz="1500" dirty="0"/>
              <a:t>Create an </a:t>
            </a:r>
            <a:r>
              <a:rPr lang="it-IT" sz="1500" dirty="0" err="1"/>
              <a:t>implementation</a:t>
            </a:r>
            <a:r>
              <a:rPr lang="it-IT" sz="1500" dirty="0"/>
              <a:t> </a:t>
            </a:r>
            <a:r>
              <a:rPr lang="it-IT" sz="1500" dirty="0" err="1"/>
              <a:t>timeline</a:t>
            </a:r>
            <a:endParaRPr lang="it-IT" sz="1500" dirty="0"/>
          </a:p>
          <a:p>
            <a:r>
              <a:rPr lang="it-IT" sz="1500" dirty="0"/>
              <a:t>Plan mini-</a:t>
            </a:r>
            <a:r>
              <a:rPr lang="it-IT" sz="1500" dirty="0" err="1"/>
              <a:t>pilots</a:t>
            </a:r>
            <a:r>
              <a:rPr lang="it-IT" sz="1500" dirty="0"/>
              <a:t> &amp; </a:t>
            </a:r>
            <a:r>
              <a:rPr lang="it-IT" sz="1500" dirty="0" err="1"/>
              <a:t>iteration</a:t>
            </a:r>
            <a:endParaRPr lang="it-IT" sz="1500" dirty="0"/>
          </a:p>
          <a:p>
            <a:r>
              <a:rPr lang="it-IT" sz="1500" dirty="0"/>
              <a:t>Create a </a:t>
            </a:r>
            <a:r>
              <a:rPr lang="it-IT" sz="1500" dirty="0" err="1"/>
              <a:t>learning</a:t>
            </a:r>
            <a:r>
              <a:rPr lang="it-IT" sz="1500" dirty="0"/>
              <a:t> </a:t>
            </a:r>
            <a:r>
              <a:rPr lang="it-IT" sz="1500" dirty="0" err="1"/>
              <a:t>plan</a:t>
            </a:r>
            <a:endParaRPr lang="it-IT" sz="1500" dirty="0"/>
          </a:p>
          <a:p>
            <a:endParaRPr lang="it-IT" sz="1500" dirty="0"/>
          </a:p>
          <a:p>
            <a:endParaRPr lang="it-IT" sz="1500" dirty="0"/>
          </a:p>
        </p:txBody>
      </p:sp>
      <p:pic>
        <p:nvPicPr>
          <p:cNvPr id="5" name="Immagine 4">
            <a:extLst>
              <a:ext uri="{FF2B5EF4-FFF2-40B4-BE49-F238E27FC236}">
                <a16:creationId xmlns:a16="http://schemas.microsoft.com/office/drawing/2014/main" id="{7166A0C9-348B-CA41-9EBB-4DAE2E36183E}"/>
              </a:ext>
            </a:extLst>
          </p:cNvPr>
          <p:cNvPicPr>
            <a:picLocks noChangeAspect="1"/>
          </p:cNvPicPr>
          <p:nvPr/>
        </p:nvPicPr>
        <p:blipFill>
          <a:blip r:embed="rId2"/>
          <a:stretch>
            <a:fillRect/>
          </a:stretch>
        </p:blipFill>
        <p:spPr>
          <a:xfrm>
            <a:off x="4054397" y="2413249"/>
            <a:ext cx="4514498" cy="2029067"/>
          </a:xfrm>
          <a:prstGeom prst="rect">
            <a:avLst/>
          </a:prstGeom>
          <a:effectLst/>
        </p:spPr>
      </p:pic>
      <p:sp>
        <p:nvSpPr>
          <p:cNvPr id="4" name="Segnaposto numero diapositiva 3">
            <a:extLst>
              <a:ext uri="{FF2B5EF4-FFF2-40B4-BE49-F238E27FC236}">
                <a16:creationId xmlns:a16="http://schemas.microsoft.com/office/drawing/2014/main" id="{1F719F2A-A1C0-1145-94FA-1CAAB6209C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31</a:t>
            </a:fld>
            <a:endParaRPr lang="it-IT">
              <a:solidFill>
                <a:srgbClr val="303030"/>
              </a:solidFill>
            </a:endParaRPr>
          </a:p>
        </p:txBody>
      </p:sp>
    </p:spTree>
    <p:extLst>
      <p:ext uri="{BB962C8B-B14F-4D97-AF65-F5344CB8AC3E}">
        <p14:creationId xmlns:p14="http://schemas.microsoft.com/office/powerpoint/2010/main" val="222071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659C65-5861-1B49-9A4C-1DF6669CCB45}"/>
              </a:ext>
            </a:extLst>
          </p:cNvPr>
          <p:cNvSpPr>
            <a:spLocks noGrp="1"/>
          </p:cNvSpPr>
          <p:nvPr>
            <p:ph type="title"/>
          </p:nvPr>
        </p:nvSpPr>
        <p:spPr/>
        <p:txBody>
          <a:bodyPr/>
          <a:lstStyle/>
          <a:p>
            <a:r>
              <a:rPr lang="it-IT" dirty="0"/>
              <a:t>Il modello dell'</a:t>
            </a:r>
            <a:r>
              <a:rPr lang="it-IT" dirty="0" err="1"/>
              <a:t>Hasso-Plattner</a:t>
            </a:r>
            <a:r>
              <a:rPr lang="it-IT" dirty="0"/>
              <a:t> </a:t>
            </a:r>
            <a:r>
              <a:rPr lang="it-IT" dirty="0" err="1"/>
              <a:t>Institute</a:t>
            </a:r>
            <a:br>
              <a:rPr lang="it-IT" dirty="0"/>
            </a:br>
            <a:endParaRPr lang="it-IT" dirty="0"/>
          </a:p>
        </p:txBody>
      </p:sp>
      <p:sp>
        <p:nvSpPr>
          <p:cNvPr id="4" name="Segnaposto numero diapositiva 3">
            <a:extLst>
              <a:ext uri="{FF2B5EF4-FFF2-40B4-BE49-F238E27FC236}">
                <a16:creationId xmlns:a16="http://schemas.microsoft.com/office/drawing/2014/main" id="{C6B09F44-BF54-B344-874C-58F5DA70376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32</a:t>
            </a:fld>
            <a:endParaRPr lang="it-IT"/>
          </a:p>
        </p:txBody>
      </p:sp>
      <p:pic>
        <p:nvPicPr>
          <p:cNvPr id="11266" name="Picture 2" descr="Glossary | HPI Academy">
            <a:extLst>
              <a:ext uri="{FF2B5EF4-FFF2-40B4-BE49-F238E27FC236}">
                <a16:creationId xmlns:a16="http://schemas.microsoft.com/office/drawing/2014/main" id="{7E91FE7C-A3B0-6040-B077-55F3EB043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2352675"/>
            <a:ext cx="704850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830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0130135-C479-6748-A8DA-70E4D3ABE37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33</a:t>
            </a:fld>
            <a:endParaRPr lang="en-US" sz="2400">
              <a:solidFill>
                <a:srgbClr val="FFFFFF"/>
              </a:solidFill>
            </a:endParaRPr>
          </a:p>
        </p:txBody>
      </p:sp>
      <p:pic>
        <p:nvPicPr>
          <p:cNvPr id="5" name="Immagine 4">
            <a:extLst>
              <a:ext uri="{FF2B5EF4-FFF2-40B4-BE49-F238E27FC236}">
                <a16:creationId xmlns:a16="http://schemas.microsoft.com/office/drawing/2014/main" id="{E07DA085-1C80-7E44-9A68-BA525B5B8CF6}"/>
              </a:ext>
            </a:extLst>
          </p:cNvPr>
          <p:cNvPicPr>
            <a:picLocks noChangeAspect="1"/>
          </p:cNvPicPr>
          <p:nvPr/>
        </p:nvPicPr>
        <p:blipFill>
          <a:blip r:embed="rId2"/>
          <a:stretch>
            <a:fillRect/>
          </a:stretch>
        </p:blipFill>
        <p:spPr>
          <a:xfrm>
            <a:off x="815634" y="1525905"/>
            <a:ext cx="7550568" cy="3803333"/>
          </a:xfrm>
          <a:prstGeom prst="rect">
            <a:avLst/>
          </a:prstGeom>
        </p:spPr>
      </p:pic>
    </p:spTree>
    <p:extLst>
      <p:ext uri="{BB962C8B-B14F-4D97-AF65-F5344CB8AC3E}">
        <p14:creationId xmlns:p14="http://schemas.microsoft.com/office/powerpoint/2010/main" val="4114708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C454522-1948-944F-A02E-28D55DDEDE1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34</a:t>
            </a:fld>
            <a:endParaRPr lang="en-US" sz="2400">
              <a:solidFill>
                <a:srgbClr val="FFFFFF"/>
              </a:solidFill>
            </a:endParaRPr>
          </a:p>
        </p:txBody>
      </p:sp>
      <p:pic>
        <p:nvPicPr>
          <p:cNvPr id="5" name="Immagine 4">
            <a:extLst>
              <a:ext uri="{FF2B5EF4-FFF2-40B4-BE49-F238E27FC236}">
                <a16:creationId xmlns:a16="http://schemas.microsoft.com/office/drawing/2014/main" id="{C016907E-5600-5045-AE04-8B57B421A0AD}"/>
              </a:ext>
            </a:extLst>
          </p:cNvPr>
          <p:cNvPicPr>
            <a:picLocks noChangeAspect="1"/>
          </p:cNvPicPr>
          <p:nvPr/>
        </p:nvPicPr>
        <p:blipFill>
          <a:blip r:embed="rId2"/>
          <a:stretch>
            <a:fillRect/>
          </a:stretch>
        </p:blipFill>
        <p:spPr>
          <a:xfrm>
            <a:off x="2441235" y="1604772"/>
            <a:ext cx="4261531" cy="3602009"/>
          </a:xfrm>
          <a:prstGeom prst="rect">
            <a:avLst/>
          </a:prstGeom>
        </p:spPr>
      </p:pic>
    </p:spTree>
    <p:extLst>
      <p:ext uri="{BB962C8B-B14F-4D97-AF65-F5344CB8AC3E}">
        <p14:creationId xmlns:p14="http://schemas.microsoft.com/office/powerpoint/2010/main" val="4224934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3F5260-A081-5743-BBD1-F3B24D608CB1}"/>
              </a:ext>
            </a:extLst>
          </p:cNvPr>
          <p:cNvSpPr>
            <a:spLocks noGrp="1"/>
          </p:cNvSpPr>
          <p:nvPr>
            <p:ph type="title"/>
          </p:nvPr>
        </p:nvSpPr>
        <p:spPr/>
        <p:txBody>
          <a:bodyPr/>
          <a:lstStyle/>
          <a:p>
            <a:r>
              <a:rPr lang="it-IT" dirty="0"/>
              <a:t>Il modello delle “4 D” o del Doppio Diamante</a:t>
            </a:r>
            <a:br>
              <a:rPr lang="it-IT" dirty="0"/>
            </a:br>
            <a:endParaRPr lang="it-IT" dirty="0"/>
          </a:p>
        </p:txBody>
      </p:sp>
      <p:sp>
        <p:nvSpPr>
          <p:cNvPr id="4" name="Segnaposto numero diapositiva 3">
            <a:extLst>
              <a:ext uri="{FF2B5EF4-FFF2-40B4-BE49-F238E27FC236}">
                <a16:creationId xmlns:a16="http://schemas.microsoft.com/office/drawing/2014/main" id="{05F36963-2F03-4C4C-BFB3-E2A0B11893E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35</a:t>
            </a:fld>
            <a:endParaRPr lang="it-IT"/>
          </a:p>
        </p:txBody>
      </p:sp>
      <p:pic>
        <p:nvPicPr>
          <p:cNvPr id="12290" name="Picture 2" descr="Il design thinking per la comunicazione sociale - AgoraVox Italia">
            <a:extLst>
              <a:ext uri="{FF2B5EF4-FFF2-40B4-BE49-F238E27FC236}">
                <a16:creationId xmlns:a16="http://schemas.microsoft.com/office/drawing/2014/main" id="{EE6BF44D-42F6-BC45-8731-E382E5A5C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019" y="2185717"/>
            <a:ext cx="6005945" cy="337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857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CA17A-ACF4-844B-BD28-A8789D601D82}"/>
              </a:ext>
            </a:extLst>
          </p:cNvPr>
          <p:cNvSpPr>
            <a:spLocks noGrp="1"/>
          </p:cNvSpPr>
          <p:nvPr>
            <p:ph type="title"/>
          </p:nvPr>
        </p:nvSpPr>
        <p:spPr>
          <a:xfrm>
            <a:off x="480060" y="2413023"/>
            <a:ext cx="2064266" cy="2031956"/>
          </a:xfrm>
          <a:prstGeom prst="ellipse">
            <a:avLst/>
          </a:prstGeom>
          <a:solidFill>
            <a:srgbClr val="262626"/>
          </a:solidFill>
          <a:ln w="174625" cmpd="thinThick">
            <a:solidFill>
              <a:srgbClr val="262626"/>
            </a:solidFill>
          </a:ln>
        </p:spPr>
        <p:txBody>
          <a:bodyPr vert="horz" wrap="square" lIns="68580" tIns="34290" rIns="68580" bIns="34290" numCol="1" rtlCol="0" anchor="ctr" anchorCtr="0" compatLnSpc="1">
            <a:prstTxWarp prst="textNoShape">
              <a:avLst/>
            </a:prstTxWarp>
            <a:normAutofit/>
          </a:bodyPr>
          <a:lstStyle/>
          <a:p>
            <a:pPr algn="ctr"/>
            <a:r>
              <a:rPr lang="en-US" sz="1950" kern="1200">
                <a:solidFill>
                  <a:srgbClr val="FFFFFF"/>
                </a:solidFill>
                <a:latin typeface="+mj-lt"/>
                <a:ea typeface="+mj-ea"/>
                <a:cs typeface="+mj-cs"/>
              </a:rPr>
              <a:t>Design Thinking e Lean</a:t>
            </a:r>
          </a:p>
        </p:txBody>
      </p:sp>
      <p:pic>
        <p:nvPicPr>
          <p:cNvPr id="5" name="Immagine 4">
            <a:extLst>
              <a:ext uri="{FF2B5EF4-FFF2-40B4-BE49-F238E27FC236}">
                <a16:creationId xmlns:a16="http://schemas.microsoft.com/office/drawing/2014/main" id="{FBF200E8-46F0-1F4C-BD8E-E034A107C4DB}"/>
              </a:ext>
            </a:extLst>
          </p:cNvPr>
          <p:cNvPicPr>
            <a:picLocks noChangeAspect="1"/>
          </p:cNvPicPr>
          <p:nvPr/>
        </p:nvPicPr>
        <p:blipFill>
          <a:blip r:embed="rId2"/>
          <a:stretch>
            <a:fillRect/>
          </a:stretch>
        </p:blipFill>
        <p:spPr>
          <a:xfrm>
            <a:off x="3402289" y="1578610"/>
            <a:ext cx="4644470" cy="3698240"/>
          </a:xfrm>
          <a:prstGeom prst="rect">
            <a:avLst/>
          </a:prstGeom>
        </p:spPr>
      </p:pic>
      <p:sp>
        <p:nvSpPr>
          <p:cNvPr id="4" name="Segnaposto numero diapositiva 3">
            <a:extLst>
              <a:ext uri="{FF2B5EF4-FFF2-40B4-BE49-F238E27FC236}">
                <a16:creationId xmlns:a16="http://schemas.microsoft.com/office/drawing/2014/main" id="{E1D801C1-6EE1-894C-9A7F-1CB5543D953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36</a:t>
            </a:fld>
            <a:endParaRPr lang="en-US">
              <a:solidFill>
                <a:srgbClr val="898989"/>
              </a:solidFill>
            </a:endParaRPr>
          </a:p>
        </p:txBody>
      </p:sp>
    </p:spTree>
    <p:extLst>
      <p:ext uri="{BB962C8B-B14F-4D97-AF65-F5344CB8AC3E}">
        <p14:creationId xmlns:p14="http://schemas.microsoft.com/office/powerpoint/2010/main" val="2102160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D73417-E596-0640-9121-542C84E336FE}"/>
              </a:ext>
            </a:extLst>
          </p:cNvPr>
          <p:cNvSpPr>
            <a:spLocks noGrp="1"/>
          </p:cNvSpPr>
          <p:nvPr>
            <p:ph type="title"/>
          </p:nvPr>
        </p:nvSpPr>
        <p:spPr>
          <a:xfrm>
            <a:off x="480060" y="2413023"/>
            <a:ext cx="2064266" cy="2031956"/>
          </a:xfrm>
          <a:prstGeom prst="ellipse">
            <a:avLst/>
          </a:prstGeom>
          <a:solidFill>
            <a:srgbClr val="262626"/>
          </a:solidFill>
          <a:ln w="174625" cmpd="thinThick">
            <a:solidFill>
              <a:srgbClr val="262626"/>
            </a:solidFill>
          </a:ln>
        </p:spPr>
        <p:txBody>
          <a:bodyPr vert="horz" wrap="square" lIns="68580" tIns="34290" rIns="68580" bIns="34290" numCol="1" rtlCol="0" anchor="ctr" anchorCtr="0" compatLnSpc="1">
            <a:prstTxWarp prst="textNoShape">
              <a:avLst/>
            </a:prstTxWarp>
            <a:normAutofit/>
          </a:bodyPr>
          <a:lstStyle/>
          <a:p>
            <a:pPr algn="ctr"/>
            <a:r>
              <a:rPr lang="en-US" sz="1950" kern="1200">
                <a:solidFill>
                  <a:srgbClr val="FFFFFF"/>
                </a:solidFill>
                <a:latin typeface="+mj-lt"/>
                <a:ea typeface="+mj-ea"/>
                <a:cs typeface="+mj-cs"/>
              </a:rPr>
              <a:t>Lean Design Thinking</a:t>
            </a:r>
          </a:p>
        </p:txBody>
      </p:sp>
      <p:pic>
        <p:nvPicPr>
          <p:cNvPr id="5" name="Immagine 4">
            <a:extLst>
              <a:ext uri="{FF2B5EF4-FFF2-40B4-BE49-F238E27FC236}">
                <a16:creationId xmlns:a16="http://schemas.microsoft.com/office/drawing/2014/main" id="{1E8D8D07-CC5C-384D-A629-0015512BAB86}"/>
              </a:ext>
            </a:extLst>
          </p:cNvPr>
          <p:cNvPicPr>
            <a:picLocks noChangeAspect="1"/>
          </p:cNvPicPr>
          <p:nvPr/>
        </p:nvPicPr>
        <p:blipFill>
          <a:blip r:embed="rId2"/>
          <a:stretch>
            <a:fillRect/>
          </a:stretch>
        </p:blipFill>
        <p:spPr>
          <a:xfrm>
            <a:off x="3028951" y="2161185"/>
            <a:ext cx="5391149" cy="2533090"/>
          </a:xfrm>
          <a:prstGeom prst="rect">
            <a:avLst/>
          </a:prstGeom>
        </p:spPr>
      </p:pic>
      <p:sp>
        <p:nvSpPr>
          <p:cNvPr id="4" name="Segnaposto numero diapositiva 3">
            <a:extLst>
              <a:ext uri="{FF2B5EF4-FFF2-40B4-BE49-F238E27FC236}">
                <a16:creationId xmlns:a16="http://schemas.microsoft.com/office/drawing/2014/main" id="{62861B3C-AFC7-624B-8D26-13BE12954EA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37</a:t>
            </a:fld>
            <a:endParaRPr lang="en-US">
              <a:solidFill>
                <a:srgbClr val="898989"/>
              </a:solidFill>
            </a:endParaRPr>
          </a:p>
        </p:txBody>
      </p:sp>
    </p:spTree>
    <p:extLst>
      <p:ext uri="{BB962C8B-B14F-4D97-AF65-F5344CB8AC3E}">
        <p14:creationId xmlns:p14="http://schemas.microsoft.com/office/powerpoint/2010/main" val="2975128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0C5FF-8016-664A-9D9B-F612D703C4D1}"/>
              </a:ext>
            </a:extLst>
          </p:cNvPr>
          <p:cNvSpPr>
            <a:spLocks noGrp="1"/>
          </p:cNvSpPr>
          <p:nvPr>
            <p:ph type="title"/>
          </p:nvPr>
        </p:nvSpPr>
        <p:spPr>
          <a:xfrm>
            <a:off x="1916723" y="1938704"/>
            <a:ext cx="5310554" cy="2980593"/>
          </a:xfrm>
        </p:spPr>
        <p:txBody>
          <a:bodyPr vert="horz" wrap="square" lIns="68580" tIns="34290" rIns="68580" bIns="34290" numCol="1" rtlCol="0" anchor="ctr" anchorCtr="0" compatLnSpc="1">
            <a:prstTxWarp prst="textNoShape">
              <a:avLst/>
            </a:prstTxWarp>
            <a:normAutofit/>
          </a:bodyPr>
          <a:lstStyle/>
          <a:p>
            <a:pPr algn="ctr"/>
            <a:r>
              <a:rPr lang="en-US" sz="4050" dirty="0" err="1">
                <a:solidFill>
                  <a:schemeClr val="accent4"/>
                </a:solidFill>
              </a:rPr>
              <a:t>Gli</a:t>
            </a:r>
            <a:r>
              <a:rPr lang="en-US" sz="4050" dirty="0">
                <a:solidFill>
                  <a:schemeClr val="accent4"/>
                </a:solidFill>
              </a:rPr>
              <a:t> </a:t>
            </a:r>
            <a:r>
              <a:rPr lang="en-US" sz="4050" dirty="0" err="1">
                <a:solidFill>
                  <a:schemeClr val="accent4"/>
                </a:solidFill>
              </a:rPr>
              <a:t>strumenti</a:t>
            </a:r>
            <a:endParaRPr lang="en-US" sz="4050" dirty="0">
              <a:solidFill>
                <a:schemeClr val="accent4"/>
              </a:solidFill>
            </a:endParaRPr>
          </a:p>
        </p:txBody>
      </p:sp>
      <p:sp>
        <p:nvSpPr>
          <p:cNvPr id="4" name="Segnaposto numero diapositiva 3">
            <a:extLst>
              <a:ext uri="{FF2B5EF4-FFF2-40B4-BE49-F238E27FC236}">
                <a16:creationId xmlns:a16="http://schemas.microsoft.com/office/drawing/2014/main" id="{E6BC46DA-ED5E-7749-AF62-805C4E023249}"/>
              </a:ext>
            </a:extLst>
          </p:cNvPr>
          <p:cNvSpPr>
            <a:spLocks noGrp="1"/>
          </p:cNvSpPr>
          <p:nvPr>
            <p:ph type="sldNum" sz="quarter" idx="12"/>
          </p:nvPr>
        </p:nvSpPr>
        <p:spPr>
          <a:xfrm>
            <a:off x="8610600" y="6356350"/>
            <a:ext cx="2743200" cy="365125"/>
          </a:xfrm>
          <a:prstGeom prst="rect">
            <a:avLst/>
          </a:prstGeom>
          <a:solidFill>
            <a:srgbClr val="7F7F7F"/>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eaLnBrk="1" fontAlgn="auto" hangingPunct="1">
              <a:spcBef>
                <a:spcPts val="0"/>
              </a:spcBef>
              <a:spcAft>
                <a:spcPts val="450"/>
              </a:spcAft>
              <a:defRPr/>
            </a:pPr>
            <a:fld id="{38358422-386E-6140-B921-3D25001569B1}" type="slidenum">
              <a:rPr lang="it-IT" smtClean="0"/>
              <a:pPr algn="ctr" defTabSz="342900" eaLnBrk="1" fontAlgn="auto" hangingPunct="1">
                <a:spcBef>
                  <a:spcPts val="0"/>
                </a:spcBef>
                <a:spcAft>
                  <a:spcPts val="450"/>
                </a:spcAft>
                <a:defRPr/>
              </a:pPr>
              <a:t>38</a:t>
            </a:fld>
            <a:endParaRPr lang="en-US" sz="1125">
              <a:solidFill>
                <a:srgbClr val="FFFFFF"/>
              </a:solidFill>
              <a:latin typeface="Calibri"/>
              <a:ea typeface="+mn-ea"/>
            </a:endParaRPr>
          </a:p>
        </p:txBody>
      </p:sp>
    </p:spTree>
    <p:extLst>
      <p:ext uri="{BB962C8B-B14F-4D97-AF65-F5344CB8AC3E}">
        <p14:creationId xmlns:p14="http://schemas.microsoft.com/office/powerpoint/2010/main" val="157988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0F6451-DCD9-2C4A-B800-5E1BB097C80D}"/>
              </a:ext>
            </a:extLst>
          </p:cNvPr>
          <p:cNvSpPr>
            <a:spLocks noGrp="1"/>
          </p:cNvSpPr>
          <p:nvPr>
            <p:ph type="title"/>
          </p:nvPr>
        </p:nvSpPr>
        <p:spPr>
          <a:xfrm>
            <a:off x="5598460" y="2195219"/>
            <a:ext cx="3065480" cy="2166836"/>
          </a:xfrm>
        </p:spPr>
        <p:txBody>
          <a:bodyPr vert="horz" wrap="square" lIns="68580" tIns="34290" rIns="68580" bIns="34290" numCol="1" rtlCol="0" anchor="b" anchorCtr="0" compatLnSpc="1">
            <a:prstTxWarp prst="textNoShape">
              <a:avLst/>
            </a:prstTxWarp>
            <a:normAutofit fontScale="90000"/>
          </a:bodyPr>
          <a:lstStyle/>
          <a:p>
            <a:r>
              <a:rPr lang="en-US" sz="3750" dirty="0" err="1"/>
              <a:t>Strumenti</a:t>
            </a:r>
            <a:r>
              <a:rPr lang="en-US" sz="3750" dirty="0"/>
              <a:t> </a:t>
            </a:r>
            <a:r>
              <a:rPr lang="en-US" sz="3750" dirty="0" err="1"/>
              <a:t>nella</a:t>
            </a:r>
            <a:r>
              <a:rPr lang="en-US" sz="3750" dirty="0"/>
              <a:t> </a:t>
            </a:r>
            <a:r>
              <a:rPr lang="en-US" sz="3750" dirty="0" err="1"/>
              <a:t>fase</a:t>
            </a:r>
            <a:r>
              <a:rPr lang="en-US" sz="3750" dirty="0"/>
              <a:t> </a:t>
            </a:r>
            <a:r>
              <a:rPr lang="en-US" sz="3750" dirty="0" err="1"/>
              <a:t>dell'Inspiration</a:t>
            </a:r>
            <a:br>
              <a:rPr lang="en-US" sz="3750" dirty="0"/>
            </a:br>
            <a:endParaRPr lang="en-US" sz="3750" dirty="0"/>
          </a:p>
        </p:txBody>
      </p:sp>
      <p:pic>
        <p:nvPicPr>
          <p:cNvPr id="6" name="Picture 5">
            <a:extLst>
              <a:ext uri="{FF2B5EF4-FFF2-40B4-BE49-F238E27FC236}">
                <a16:creationId xmlns:a16="http://schemas.microsoft.com/office/drawing/2014/main" id="{4F948362-8DAD-4258-80D4-F4675D6B551C}"/>
              </a:ext>
            </a:extLst>
          </p:cNvPr>
          <p:cNvPicPr>
            <a:picLocks noChangeAspect="1"/>
          </p:cNvPicPr>
          <p:nvPr/>
        </p:nvPicPr>
        <p:blipFill rotWithShape="1">
          <a:blip r:embed="rId2"/>
          <a:srcRect r="31589" b="-1"/>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egnaposto numero diapositiva 3">
            <a:extLst>
              <a:ext uri="{FF2B5EF4-FFF2-40B4-BE49-F238E27FC236}">
                <a16:creationId xmlns:a16="http://schemas.microsoft.com/office/drawing/2014/main" id="{302F3702-3551-8145-9F4E-187AB6B6BFB9}"/>
              </a:ext>
            </a:extLst>
          </p:cNvPr>
          <p:cNvSpPr>
            <a:spLocks noGrp="1"/>
          </p:cNvSpPr>
          <p:nvPr>
            <p:ph type="sldNum" sz="quarter" idx="12"/>
          </p:nvPr>
        </p:nvSpPr>
        <p:spPr>
          <a:xfrm>
            <a:off x="8610600" y="6356350"/>
            <a:ext cx="2743200" cy="365125"/>
          </a:xfrm>
          <a:prstGeom prst="rect">
            <a:avLst/>
          </a:prstGeom>
          <a:solidFill>
            <a:srgbClr val="7F7F7F"/>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defRPr/>
            </a:pPr>
            <a:fld id="{38358422-386E-6140-B921-3D25001569B1}" type="slidenum">
              <a:rPr lang="it-IT" smtClean="0"/>
              <a:pPr algn="ctr">
                <a:spcAft>
                  <a:spcPts val="450"/>
                </a:spcAft>
                <a:defRPr/>
              </a:pPr>
              <a:t>39</a:t>
            </a:fld>
            <a:endParaRPr lang="en-US" sz="1125">
              <a:solidFill>
                <a:srgbClr val="FFFFFF"/>
              </a:solidFill>
              <a:latin typeface="Calibri" panose="020F0502020204030204"/>
            </a:endParaRPr>
          </a:p>
        </p:txBody>
      </p:sp>
    </p:spTree>
    <p:extLst>
      <p:ext uri="{BB962C8B-B14F-4D97-AF65-F5344CB8AC3E}">
        <p14:creationId xmlns:p14="http://schemas.microsoft.com/office/powerpoint/2010/main" val="87833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5A302F7-816D-4276-8011-C55500ECCED7}"/>
              </a:ext>
            </a:extLst>
          </p:cNvPr>
          <p:cNvSpPr txBox="1"/>
          <p:nvPr/>
        </p:nvSpPr>
        <p:spPr>
          <a:xfrm>
            <a:off x="2086561" y="1503035"/>
            <a:ext cx="5931583" cy="3970318"/>
          </a:xfrm>
          <a:prstGeom prst="rect">
            <a:avLst/>
          </a:prstGeom>
          <a:noFill/>
        </p:spPr>
        <p:txBody>
          <a:bodyPr wrap="square" rtlCol="0">
            <a:spAutoFit/>
          </a:bodyPr>
          <a:lstStyle/>
          <a:p>
            <a:r>
              <a:rPr lang="it-IT" sz="1400" dirty="0">
                <a:latin typeface="Century Gothic" panose="020B0502020202020204" pitchFamily="34" charset="0"/>
              </a:rPr>
              <a:t>L’innovazione digitale si concretizza attraverso le seguenti strumentazioni:</a:t>
            </a:r>
          </a:p>
          <a:p>
            <a:r>
              <a:rPr lang="it-IT" sz="1400" dirty="0">
                <a:latin typeface="Century Gothic" panose="020B0502020202020204" pitchFamily="34" charset="0"/>
              </a:rPr>
              <a:t>a. Internet of </a:t>
            </a:r>
            <a:r>
              <a:rPr lang="it-IT" sz="1400" dirty="0" err="1">
                <a:latin typeface="Century Gothic" panose="020B0502020202020204" pitchFamily="34" charset="0"/>
              </a:rPr>
              <a:t>things</a:t>
            </a:r>
            <a:r>
              <a:rPr lang="it-IT" sz="1400" dirty="0">
                <a:latin typeface="Century Gothic" panose="020B0502020202020204" pitchFamily="34" charset="0"/>
              </a:rPr>
              <a:t> (prodotto)					</a:t>
            </a:r>
          </a:p>
          <a:p>
            <a:r>
              <a:rPr lang="it-IT" sz="1400" dirty="0">
                <a:latin typeface="Century Gothic" panose="020B0502020202020204" pitchFamily="34" charset="0"/>
              </a:rPr>
              <a:t>b. Internet of </a:t>
            </a:r>
            <a:r>
              <a:rPr lang="it-IT" sz="1400" dirty="0" err="1">
                <a:latin typeface="Century Gothic" panose="020B0502020202020204" pitchFamily="34" charset="0"/>
              </a:rPr>
              <a:t>things</a:t>
            </a:r>
            <a:r>
              <a:rPr lang="it-IT" sz="1400" dirty="0">
                <a:latin typeface="Century Gothic" panose="020B0502020202020204" pitchFamily="34" charset="0"/>
              </a:rPr>
              <a:t>/Smart manufacturing (produzione)		</a:t>
            </a:r>
          </a:p>
          <a:p>
            <a:r>
              <a:rPr lang="it-IT" sz="1400" dirty="0">
                <a:latin typeface="Century Gothic" panose="020B0502020202020204" pitchFamily="34" charset="0"/>
              </a:rPr>
              <a:t>c. Internet of </a:t>
            </a:r>
            <a:r>
              <a:rPr lang="it-IT" sz="1400" dirty="0" err="1">
                <a:latin typeface="Century Gothic" panose="020B0502020202020204" pitchFamily="34" charset="0"/>
              </a:rPr>
              <a:t>things</a:t>
            </a:r>
            <a:r>
              <a:rPr lang="it-IT" sz="1400" dirty="0">
                <a:latin typeface="Century Gothic" panose="020B0502020202020204" pitchFamily="34" charset="0"/>
              </a:rPr>
              <a:t>/Smart manufacturing (catena di fornitura)	</a:t>
            </a:r>
          </a:p>
          <a:p>
            <a:r>
              <a:rPr lang="it-IT" sz="1400" dirty="0">
                <a:latin typeface="Century Gothic" panose="020B0502020202020204" pitchFamily="34" charset="0"/>
              </a:rPr>
              <a:t>d. Stampa 3D/Additive manufacturing (R&amp;D/prototipazione)	</a:t>
            </a:r>
          </a:p>
          <a:p>
            <a:r>
              <a:rPr lang="it-IT" sz="1400" dirty="0">
                <a:latin typeface="Century Gothic" panose="020B0502020202020204" pitchFamily="34" charset="0"/>
              </a:rPr>
              <a:t>e. Marketing digitale						</a:t>
            </a:r>
          </a:p>
          <a:p>
            <a:r>
              <a:rPr lang="it-IT" sz="1400" dirty="0">
                <a:latin typeface="Century Gothic" panose="020B0502020202020204" pitchFamily="34" charset="0"/>
              </a:rPr>
              <a:t>f. Negozio 2.0					</a:t>
            </a:r>
          </a:p>
          <a:p>
            <a:r>
              <a:rPr lang="it-IT" sz="1400" dirty="0">
                <a:latin typeface="Century Gothic" panose="020B0502020202020204" pitchFamily="34" charset="0"/>
              </a:rPr>
              <a:t>g. </a:t>
            </a:r>
            <a:r>
              <a:rPr lang="it-IT" sz="1400" b="1" dirty="0">
                <a:latin typeface="Century Gothic" panose="020B0502020202020204" pitchFamily="34" charset="0"/>
              </a:rPr>
              <a:t>Big data/open data </a:t>
            </a:r>
            <a:r>
              <a:rPr lang="it-IT" sz="1400" b="1" dirty="0" err="1">
                <a:latin typeface="Century Gothic" panose="020B0502020202020204" pitchFamily="34" charset="0"/>
              </a:rPr>
              <a:t>analytics</a:t>
            </a:r>
            <a:endParaRPr lang="it-IT" sz="1400" b="1" dirty="0">
              <a:latin typeface="Century Gothic" panose="020B0502020202020204" pitchFamily="34" charset="0"/>
            </a:endParaRPr>
          </a:p>
          <a:p>
            <a:r>
              <a:rPr lang="it-IT" sz="1400" dirty="0">
                <a:latin typeface="Century Gothic" panose="020B0502020202020204" pitchFamily="34" charset="0"/>
              </a:rPr>
              <a:t>h. AI/ machine learning						</a:t>
            </a:r>
          </a:p>
          <a:p>
            <a:r>
              <a:rPr lang="it-IT" sz="1400" dirty="0">
                <a:latin typeface="Century Gothic" panose="020B0502020202020204" pitchFamily="34" charset="0"/>
              </a:rPr>
              <a:t>i. Blockchain							</a:t>
            </a:r>
          </a:p>
          <a:p>
            <a:r>
              <a:rPr lang="it-IT" sz="1400" dirty="0">
                <a:latin typeface="Century Gothic" panose="020B0502020202020204" pitchFamily="34" charset="0"/>
              </a:rPr>
              <a:t>l. Piattaforma digitale (specificare)</a:t>
            </a:r>
          </a:p>
          <a:p>
            <a:endParaRPr lang="it-IT" sz="1400" dirty="0">
              <a:latin typeface="Century Gothic" panose="020B0502020202020204" pitchFamily="34" charset="0"/>
            </a:endParaRPr>
          </a:p>
        </p:txBody>
      </p:sp>
      <p:sp>
        <p:nvSpPr>
          <p:cNvPr id="16" name="Rectangle 15">
            <a:extLst>
              <a:ext uri="{FF2B5EF4-FFF2-40B4-BE49-F238E27FC236}">
                <a16:creationId xmlns:a16="http://schemas.microsoft.com/office/drawing/2014/main" id="{7739FC56-B952-4BA6-93D1-54846A39F504}"/>
              </a:ext>
            </a:extLst>
          </p:cNvPr>
          <p:cNvSpPr/>
          <p:nvPr/>
        </p:nvSpPr>
        <p:spPr>
          <a:xfrm>
            <a:off x="897256" y="692695"/>
            <a:ext cx="7491167" cy="498553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7" name="TextBox 6">
            <a:extLst>
              <a:ext uri="{FF2B5EF4-FFF2-40B4-BE49-F238E27FC236}">
                <a16:creationId xmlns:a16="http://schemas.microsoft.com/office/drawing/2014/main" id="{8B34CBC6-0DAE-4C09-9AC7-AC5B679EDC92}"/>
              </a:ext>
            </a:extLst>
          </p:cNvPr>
          <p:cNvSpPr txBox="1"/>
          <p:nvPr/>
        </p:nvSpPr>
        <p:spPr>
          <a:xfrm>
            <a:off x="2086561" y="543267"/>
            <a:ext cx="2781189" cy="369332"/>
          </a:xfrm>
          <a:prstGeom prst="rect">
            <a:avLst/>
          </a:prstGeom>
          <a:solidFill>
            <a:schemeClr val="bg1"/>
          </a:solidFill>
        </p:spPr>
        <p:txBody>
          <a:bodyPr wrap="square" rtlCol="0">
            <a:spAutoFit/>
          </a:bodyPr>
          <a:lstStyle/>
          <a:p>
            <a:r>
              <a:rPr lang="it-IT" b="1" dirty="0">
                <a:latin typeface="Century Gothic" panose="020B0502020202020204" pitchFamily="34" charset="0"/>
              </a:rPr>
              <a:t>DIGITAL INNOVATION</a:t>
            </a:r>
          </a:p>
        </p:txBody>
      </p:sp>
      <p:pic>
        <p:nvPicPr>
          <p:cNvPr id="3" name="Elemento grafico 2" descr="Lampadina e ingranaggio">
            <a:extLst>
              <a:ext uri="{FF2B5EF4-FFF2-40B4-BE49-F238E27FC236}">
                <a16:creationId xmlns:a16="http://schemas.microsoft.com/office/drawing/2014/main" id="{489AE60A-EB8C-4357-9F98-F78CE749D2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133" y="1179769"/>
            <a:ext cx="961910" cy="961910"/>
          </a:xfrm>
          <a:prstGeom prst="rect">
            <a:avLst/>
          </a:prstGeom>
        </p:spPr>
      </p:pic>
    </p:spTree>
    <p:extLst>
      <p:ext uri="{BB962C8B-B14F-4D97-AF65-F5344CB8AC3E}">
        <p14:creationId xmlns:p14="http://schemas.microsoft.com/office/powerpoint/2010/main" val="216838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C3E1B2-23B8-C942-954A-68511DB4182F}"/>
              </a:ext>
            </a:extLst>
          </p:cNvPr>
          <p:cNvSpPr>
            <a:spLocks noGrp="1"/>
          </p:cNvSpPr>
          <p:nvPr>
            <p:ph type="title"/>
          </p:nvPr>
        </p:nvSpPr>
        <p:spPr>
          <a:xfrm>
            <a:off x="297430" y="1097757"/>
            <a:ext cx="8555615" cy="994172"/>
          </a:xfrm>
        </p:spPr>
        <p:txBody>
          <a:bodyPr>
            <a:normAutofit fontScale="90000"/>
          </a:bodyPr>
          <a:lstStyle/>
          <a:p>
            <a:r>
              <a:rPr lang="it-IT" sz="3150" i="1" dirty="0"/>
              <a:t>Osservazione e registrazione sul posto</a:t>
            </a:r>
            <a:br>
              <a:rPr lang="it-IT" sz="3150" dirty="0"/>
            </a:br>
            <a:endParaRPr lang="it-IT" sz="3150" dirty="0"/>
          </a:p>
        </p:txBody>
      </p:sp>
      <p:sp>
        <p:nvSpPr>
          <p:cNvPr id="4" name="Segnaposto numero diapositiva 3">
            <a:extLst>
              <a:ext uri="{FF2B5EF4-FFF2-40B4-BE49-F238E27FC236}">
                <a16:creationId xmlns:a16="http://schemas.microsoft.com/office/drawing/2014/main" id="{D5994CFC-FCEB-674E-884F-375AE3F6C95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40</a:t>
            </a:fld>
            <a:endParaRPr lang="it-IT"/>
          </a:p>
        </p:txBody>
      </p:sp>
      <p:graphicFrame>
        <p:nvGraphicFramePr>
          <p:cNvPr id="6" name="Segnaposto contenuto 2">
            <a:extLst>
              <a:ext uri="{FF2B5EF4-FFF2-40B4-BE49-F238E27FC236}">
                <a16:creationId xmlns:a16="http://schemas.microsoft.com/office/drawing/2014/main" id="{A3901E67-D189-47F7-B5C1-800B974CBB58}"/>
              </a:ext>
            </a:extLst>
          </p:cNvPr>
          <p:cNvGraphicFramePr>
            <a:graphicFrameLocks noGrp="1"/>
          </p:cNvGraphicFramePr>
          <p:nvPr>
            <p:ph idx="1"/>
          </p:nvPr>
        </p:nvGraphicFramePr>
        <p:xfrm>
          <a:off x="297431" y="2226469"/>
          <a:ext cx="855561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6982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BC2DE-685E-7F48-B4EA-C66CDF03AD6F}"/>
              </a:ext>
            </a:extLst>
          </p:cNvPr>
          <p:cNvSpPr>
            <a:spLocks noGrp="1"/>
          </p:cNvSpPr>
          <p:nvPr>
            <p:ph type="title"/>
          </p:nvPr>
        </p:nvSpPr>
        <p:spPr>
          <a:xfrm>
            <a:off x="571501" y="1459744"/>
            <a:ext cx="3985902" cy="994172"/>
          </a:xfrm>
        </p:spPr>
        <p:txBody>
          <a:bodyPr>
            <a:normAutofit fontScale="90000"/>
          </a:bodyPr>
          <a:lstStyle/>
          <a:p>
            <a:r>
              <a:rPr lang="it-IT" sz="2100" i="1" err="1"/>
              <a:t>Mind</a:t>
            </a:r>
            <a:r>
              <a:rPr lang="it-IT" sz="2100" i="1"/>
              <a:t> </a:t>
            </a:r>
            <a:r>
              <a:rPr lang="it-IT" sz="2100" i="1" err="1"/>
              <a:t>Map</a:t>
            </a:r>
            <a:r>
              <a:rPr lang="it-IT" sz="2100" i="1"/>
              <a:t> e altri tipi di Mappe Informative</a:t>
            </a:r>
            <a:br>
              <a:rPr lang="it-IT" sz="2100"/>
            </a:br>
            <a:endParaRPr lang="it-IT" sz="2100"/>
          </a:p>
        </p:txBody>
      </p:sp>
      <p:sp>
        <p:nvSpPr>
          <p:cNvPr id="3" name="Segnaposto contenuto 2">
            <a:extLst>
              <a:ext uri="{FF2B5EF4-FFF2-40B4-BE49-F238E27FC236}">
                <a16:creationId xmlns:a16="http://schemas.microsoft.com/office/drawing/2014/main" id="{C6C8D465-6F8A-A84B-8E92-90FFBEFEBF2B}"/>
              </a:ext>
            </a:extLst>
          </p:cNvPr>
          <p:cNvSpPr>
            <a:spLocks noGrp="1"/>
          </p:cNvSpPr>
          <p:nvPr>
            <p:ph idx="1"/>
          </p:nvPr>
        </p:nvSpPr>
        <p:spPr>
          <a:xfrm>
            <a:off x="571501" y="2566514"/>
            <a:ext cx="3985907" cy="2531940"/>
          </a:xfrm>
        </p:spPr>
        <p:txBody>
          <a:bodyPr anchor="t">
            <a:normAutofit/>
          </a:bodyPr>
          <a:lstStyle/>
          <a:p>
            <a:pPr marL="0" indent="0">
              <a:buNone/>
            </a:pPr>
            <a:r>
              <a:rPr lang="it-IT" sz="1350"/>
              <a:t>Mappe, rappresentazioni grafiche di spazi, o relazioni tra idee, o immagini possono essere semplicemente </a:t>
            </a:r>
            <a:r>
              <a:rPr lang="it-IT" sz="1350" i="1"/>
              <a:t>Diagrammi, Charts</a:t>
            </a:r>
            <a:r>
              <a:rPr lang="it-IT" sz="1350"/>
              <a:t>, </a:t>
            </a:r>
            <a:r>
              <a:rPr lang="it-IT" sz="1350" i="1"/>
              <a:t>Associograms </a:t>
            </a:r>
            <a:r>
              <a:rPr lang="it-IT" sz="1350"/>
              <a:t>verbali o visuali (</a:t>
            </a:r>
            <a:r>
              <a:rPr lang="it-IT" sz="1350" i="1"/>
              <a:t>Affinity Map </a:t>
            </a:r>
            <a:r>
              <a:rPr lang="it-IT" sz="1350"/>
              <a:t>o </a:t>
            </a:r>
            <a:r>
              <a:rPr lang="it-IT" sz="1350" i="1"/>
              <a:t>Empathy Map</a:t>
            </a:r>
            <a:r>
              <a:rPr lang="it-IT" sz="1350"/>
              <a:t>), </a:t>
            </a:r>
            <a:r>
              <a:rPr lang="it-IT" sz="1350" i="1"/>
              <a:t>Expectation Map</a:t>
            </a:r>
            <a:r>
              <a:rPr lang="it-IT" sz="1350"/>
              <a:t>, </a:t>
            </a:r>
            <a:r>
              <a:rPr lang="it-IT" sz="1350" i="1"/>
              <a:t>Infographics</a:t>
            </a:r>
            <a:r>
              <a:rPr lang="it-IT" sz="1350"/>
              <a:t>, </a:t>
            </a:r>
            <a:r>
              <a:rPr lang="it-IT" sz="1350" i="1"/>
              <a:t>Journey Map</a:t>
            </a:r>
            <a:endParaRPr lang="it-IT" sz="1350"/>
          </a:p>
          <a:p>
            <a:endParaRPr lang="it-IT" sz="1350"/>
          </a:p>
        </p:txBody>
      </p:sp>
      <p:pic>
        <p:nvPicPr>
          <p:cNvPr id="16386" name="Picture 2" descr="Core Difference Between Buyer Journey vs. Customer Journey">
            <a:extLst>
              <a:ext uri="{FF2B5EF4-FFF2-40B4-BE49-F238E27FC236}">
                <a16:creationId xmlns:a16="http://schemas.microsoft.com/office/drawing/2014/main" id="{73B37268-0C86-094A-96A1-E0E65A795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67" r="21000" b="2"/>
          <a:stretch/>
        </p:blipFill>
        <p:spPr bwMode="auto">
          <a:xfrm>
            <a:off x="5062606" y="857249"/>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026A37F9-7F06-754E-8608-489878E7BB3B}"/>
              </a:ext>
            </a:extLst>
          </p:cNvPr>
          <p:cNvSpPr>
            <a:spLocks noGrp="1"/>
          </p:cNvSpPr>
          <p:nvPr>
            <p:ph type="sldNum" sz="quarter" idx="12"/>
          </p:nvPr>
        </p:nvSpPr>
        <p:spPr>
          <a:xfrm>
            <a:off x="8610600" y="6356350"/>
            <a:ext cx="2743200" cy="365125"/>
          </a:xfrm>
          <a:prstGeom prst="rect">
            <a:avLst/>
          </a:prstGeom>
          <a:solidFill>
            <a:srgbClr val="58789B"/>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38358422-386E-6140-B921-3D25001569B1}" type="slidenum">
              <a:rPr lang="it-IT" smtClean="0"/>
              <a:pPr algn="ctr">
                <a:spcAft>
                  <a:spcPts val="450"/>
                </a:spcAft>
              </a:pPr>
              <a:t>41</a:t>
            </a:fld>
            <a:endParaRPr lang="it-IT" sz="1125">
              <a:solidFill>
                <a:srgbClr val="FFFFFF"/>
              </a:solidFill>
            </a:endParaRPr>
          </a:p>
        </p:txBody>
      </p:sp>
    </p:spTree>
    <p:extLst>
      <p:ext uri="{BB962C8B-B14F-4D97-AF65-F5344CB8AC3E}">
        <p14:creationId xmlns:p14="http://schemas.microsoft.com/office/powerpoint/2010/main" val="4044832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FDDC720B-E58A-FB42-B32C-C1BF68894AE1}"/>
              </a:ext>
            </a:extLst>
          </p:cNvPr>
          <p:cNvSpPr>
            <a:spLocks noGrp="1"/>
          </p:cNvSpPr>
          <p:nvPr>
            <p:ph type="title"/>
          </p:nvPr>
        </p:nvSpPr>
        <p:spPr>
          <a:xfrm>
            <a:off x="536067" y="4231386"/>
            <a:ext cx="8071866" cy="905256"/>
          </a:xfrm>
        </p:spPr>
        <p:txBody>
          <a:bodyPr vert="horz" wrap="square" lIns="68580" tIns="34290" rIns="68580" bIns="34290" numCol="1" rtlCol="0" anchor="b" anchorCtr="0" compatLnSpc="1">
            <a:prstTxWarp prst="textNoShape">
              <a:avLst/>
            </a:prstTxWarp>
            <a:normAutofit fontScale="90000"/>
          </a:bodyPr>
          <a:lstStyle/>
          <a:p>
            <a:pPr algn="ctr"/>
            <a:r>
              <a:rPr lang="en-US" sz="2850" i="1" kern="1200">
                <a:solidFill>
                  <a:schemeClr val="tx1"/>
                </a:solidFill>
                <a:latin typeface="+mj-lt"/>
                <a:ea typeface="+mj-ea"/>
                <a:cs typeface="+mj-cs"/>
              </a:rPr>
              <a:t>Personas</a:t>
            </a:r>
            <a:br>
              <a:rPr lang="en-US" sz="2850" kern="1200">
                <a:solidFill>
                  <a:schemeClr val="tx1"/>
                </a:solidFill>
                <a:latin typeface="+mj-lt"/>
                <a:ea typeface="+mj-ea"/>
                <a:cs typeface="+mj-cs"/>
              </a:rPr>
            </a:br>
            <a:endParaRPr lang="en-US" sz="2850" kern="1200">
              <a:solidFill>
                <a:schemeClr val="tx1"/>
              </a:solidFill>
              <a:latin typeface="+mj-lt"/>
              <a:ea typeface="+mj-ea"/>
              <a:cs typeface="+mj-cs"/>
            </a:endParaRPr>
          </a:p>
        </p:txBody>
      </p:sp>
      <p:pic>
        <p:nvPicPr>
          <p:cNvPr id="2050" name="Picture 2" descr="Three powerful ways to use the Persona Canvas - Design a better business">
            <a:extLst>
              <a:ext uri="{FF2B5EF4-FFF2-40B4-BE49-F238E27FC236}">
                <a16:creationId xmlns:a16="http://schemas.microsoft.com/office/drawing/2014/main" id="{551BCD08-0A19-F34B-AE9B-39DF5AF670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0" r="2943" b="2"/>
          <a:stretch/>
        </p:blipFill>
        <p:spPr bwMode="auto">
          <a:xfrm>
            <a:off x="457200" y="1097812"/>
            <a:ext cx="3909060" cy="2892711"/>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Value Proposition Canvas: cos'è e come usarlo con esempio (GUIDA 2020)">
            <a:extLst>
              <a:ext uri="{FF2B5EF4-FFF2-40B4-BE49-F238E27FC236}">
                <a16:creationId xmlns:a16="http://schemas.microsoft.com/office/drawing/2014/main" id="{60A06633-9496-034F-B03C-926A4F30BD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08"/>
          <a:stretch/>
        </p:blipFill>
        <p:spPr bwMode="auto">
          <a:xfrm>
            <a:off x="4777740" y="1097332"/>
            <a:ext cx="3909060" cy="2893176"/>
          </a:xfrm>
          <a:prstGeom prst="rect">
            <a:avLst/>
          </a:prstGeom>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D4C6E1C6-BABB-854F-A18A-A9D359F263E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42</a:t>
            </a:fld>
            <a:endParaRPr lang="en-US">
              <a:solidFill>
                <a:schemeClr val="tx1">
                  <a:alpha val="60000"/>
                </a:schemeClr>
              </a:solidFill>
            </a:endParaRPr>
          </a:p>
        </p:txBody>
      </p:sp>
    </p:spTree>
    <p:extLst>
      <p:ext uri="{BB962C8B-B14F-4D97-AF65-F5344CB8AC3E}">
        <p14:creationId xmlns:p14="http://schemas.microsoft.com/office/powerpoint/2010/main" val="1554238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uyer persona: definizione, significato e metodo per individuare il tuo  cliente ideale">
            <a:extLst>
              <a:ext uri="{FF2B5EF4-FFF2-40B4-BE49-F238E27FC236}">
                <a16:creationId xmlns:a16="http://schemas.microsoft.com/office/drawing/2014/main" id="{21D8238F-A245-0B44-8544-3022946038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7501" y="1339850"/>
            <a:ext cx="5968999" cy="417830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7A9EC20F-EEB5-C948-9BBD-8A15E635AD9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43</a:t>
            </a:fld>
            <a:endParaRPr lang="en-US">
              <a:solidFill>
                <a:srgbClr val="FFFFFF"/>
              </a:solidFill>
            </a:endParaRPr>
          </a:p>
        </p:txBody>
      </p:sp>
    </p:spTree>
    <p:extLst>
      <p:ext uri="{BB962C8B-B14F-4D97-AF65-F5344CB8AC3E}">
        <p14:creationId xmlns:p14="http://schemas.microsoft.com/office/powerpoint/2010/main" val="1305110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6CBA03-4BBF-2945-95D8-70CBAE19EDD4}"/>
              </a:ext>
            </a:extLst>
          </p:cNvPr>
          <p:cNvSpPr>
            <a:spLocks noGrp="1"/>
          </p:cNvSpPr>
          <p:nvPr>
            <p:ph type="title"/>
          </p:nvPr>
        </p:nvSpPr>
        <p:spPr>
          <a:xfrm>
            <a:off x="723900" y="1885642"/>
            <a:ext cx="2522378" cy="1637282"/>
          </a:xfrm>
        </p:spPr>
        <p:txBody>
          <a:bodyPr anchor="b">
            <a:normAutofit/>
          </a:bodyPr>
          <a:lstStyle/>
          <a:p>
            <a:r>
              <a:rPr lang="it-IT" sz="3000"/>
              <a:t>Il canvas</a:t>
            </a:r>
          </a:p>
        </p:txBody>
      </p:sp>
      <p:pic>
        <p:nvPicPr>
          <p:cNvPr id="1028" name="Picture 4" descr="A visual model showing the value of open data | Wikinomics">
            <a:extLst>
              <a:ext uri="{FF2B5EF4-FFF2-40B4-BE49-F238E27FC236}">
                <a16:creationId xmlns:a16="http://schemas.microsoft.com/office/drawing/2014/main" id="{21A10DEF-3C86-1045-97FC-93085F1FC3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97723" y="1862066"/>
            <a:ext cx="1384853" cy="1038639"/>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AE9E2580-6ACD-3747-B595-B2F9A242C7EC}"/>
              </a:ext>
            </a:extLst>
          </p:cNvPr>
          <p:cNvSpPr>
            <a:spLocks noGrp="1"/>
          </p:cNvSpPr>
          <p:nvPr>
            <p:ph idx="1"/>
          </p:nvPr>
        </p:nvSpPr>
        <p:spPr>
          <a:xfrm>
            <a:off x="723900" y="3654121"/>
            <a:ext cx="4267532" cy="1707991"/>
          </a:xfrm>
        </p:spPr>
        <p:txBody>
          <a:bodyPr>
            <a:normAutofit/>
          </a:bodyPr>
          <a:lstStyle/>
          <a:p>
            <a:r>
              <a:rPr lang="it-IT" sz="1800"/>
              <a:t>il Business Model descrive la logica con la quale un’organizzazione crea, distribuisce e cattura valore.</a:t>
            </a:r>
          </a:p>
          <a:p>
            <a:endParaRPr lang="it-IT" sz="1800"/>
          </a:p>
        </p:txBody>
      </p:sp>
      <p:pic>
        <p:nvPicPr>
          <p:cNvPr id="1026" name="Picture 2" descr="Integrating open data reuse into the business models of German companies">
            <a:extLst>
              <a:ext uri="{FF2B5EF4-FFF2-40B4-BE49-F238E27FC236}">
                <a16:creationId xmlns:a16="http://schemas.microsoft.com/office/drawing/2014/main" id="{8497060D-8CFB-144A-A803-4A9B5966E9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37529" y="2464240"/>
            <a:ext cx="2035134" cy="2352756"/>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1BA3B046-FB0A-6743-A4B9-7F90A14FEE94}"/>
              </a:ext>
            </a:extLst>
          </p:cNvPr>
          <p:cNvSpPr>
            <a:spLocks noGrp="1"/>
          </p:cNvSpPr>
          <p:nvPr>
            <p:ph type="sldNum" sz="quarter" idx="12"/>
          </p:nvPr>
        </p:nvSpPr>
        <p:spPr>
          <a:xfrm>
            <a:off x="8610600" y="6356350"/>
            <a:ext cx="2743200" cy="365125"/>
          </a:xfrm>
          <a:prstGeom prst="rect">
            <a:avLst/>
          </a:prstGeom>
          <a:solidFill>
            <a:schemeClr val="tx1">
              <a:alpha val="80000"/>
            </a:schemeClr>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38358422-386E-6140-B921-3D25001569B1}" type="slidenum">
              <a:rPr lang="it-IT" smtClean="0"/>
              <a:pPr algn="ctr">
                <a:spcAft>
                  <a:spcPts val="450"/>
                </a:spcAft>
              </a:pPr>
              <a:t>44</a:t>
            </a:fld>
            <a:endParaRPr lang="it-IT">
              <a:solidFill>
                <a:schemeClr val="bg1"/>
              </a:solidFill>
            </a:endParaRPr>
          </a:p>
        </p:txBody>
      </p:sp>
    </p:spTree>
    <p:extLst>
      <p:ext uri="{BB962C8B-B14F-4D97-AF65-F5344CB8AC3E}">
        <p14:creationId xmlns:p14="http://schemas.microsoft.com/office/powerpoint/2010/main" val="1595357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E440D2-80F1-4447-9741-3214F2F469E5}"/>
              </a:ext>
            </a:extLst>
          </p:cNvPr>
          <p:cNvSpPr>
            <a:spLocks noGrp="1"/>
          </p:cNvSpPr>
          <p:nvPr>
            <p:ph type="title"/>
          </p:nvPr>
        </p:nvSpPr>
        <p:spPr/>
        <p:txBody>
          <a:bodyPr/>
          <a:lstStyle/>
          <a:p>
            <a:r>
              <a:rPr lang="it-IT" dirty="0"/>
              <a:t>BMC</a:t>
            </a:r>
          </a:p>
        </p:txBody>
      </p:sp>
      <p:sp>
        <p:nvSpPr>
          <p:cNvPr id="4" name="Segnaposto numero diapositiva 3">
            <a:extLst>
              <a:ext uri="{FF2B5EF4-FFF2-40B4-BE49-F238E27FC236}">
                <a16:creationId xmlns:a16="http://schemas.microsoft.com/office/drawing/2014/main" id="{7F281052-EE2F-184E-873A-C67BFFDB4C6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58422-386E-6140-B921-3D25001569B1}" type="slidenum">
              <a:rPr lang="it-IT" smtClean="0"/>
              <a:pPr/>
              <a:t>45</a:t>
            </a:fld>
            <a:endParaRPr lang="it-IT"/>
          </a:p>
        </p:txBody>
      </p:sp>
      <p:pic>
        <p:nvPicPr>
          <p:cNvPr id="20482" name="Picture 2" descr="Business model canvas: cos'è, a cosa serve e come si compone">
            <a:extLst>
              <a:ext uri="{FF2B5EF4-FFF2-40B4-BE49-F238E27FC236}">
                <a16:creationId xmlns:a16="http://schemas.microsoft.com/office/drawing/2014/main" id="{34D91400-953F-A047-9DF1-F7B8C2F44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102" y="1222664"/>
            <a:ext cx="6185189" cy="412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36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0F6451-DCD9-2C4A-B800-5E1BB097C80D}"/>
              </a:ext>
            </a:extLst>
          </p:cNvPr>
          <p:cNvSpPr>
            <a:spLocks noGrp="1"/>
          </p:cNvSpPr>
          <p:nvPr>
            <p:ph type="title"/>
          </p:nvPr>
        </p:nvSpPr>
        <p:spPr>
          <a:xfrm>
            <a:off x="5598460" y="2195219"/>
            <a:ext cx="3065480" cy="2166836"/>
          </a:xfrm>
        </p:spPr>
        <p:txBody>
          <a:bodyPr vert="horz" wrap="square" lIns="68580" tIns="34290" rIns="68580" bIns="34290" numCol="1" rtlCol="0" anchor="b" anchorCtr="0" compatLnSpc="1">
            <a:prstTxWarp prst="textNoShape">
              <a:avLst/>
            </a:prstTxWarp>
            <a:normAutofit fontScale="90000"/>
          </a:bodyPr>
          <a:lstStyle/>
          <a:p>
            <a:r>
              <a:rPr lang="en-US" sz="3750" dirty="0" err="1"/>
              <a:t>Strumenti</a:t>
            </a:r>
            <a:r>
              <a:rPr lang="en-US" sz="3750" dirty="0"/>
              <a:t> </a:t>
            </a:r>
            <a:r>
              <a:rPr lang="en-US" sz="3750" dirty="0" err="1"/>
              <a:t>nella</a:t>
            </a:r>
            <a:r>
              <a:rPr lang="en-US" sz="3750" dirty="0"/>
              <a:t> </a:t>
            </a:r>
            <a:r>
              <a:rPr lang="en-US" sz="3750" dirty="0" err="1"/>
              <a:t>fase</a:t>
            </a:r>
            <a:r>
              <a:rPr lang="en-US" sz="3750" dirty="0"/>
              <a:t> </a:t>
            </a:r>
            <a:r>
              <a:rPr lang="en-US" sz="3750" dirty="0" err="1"/>
              <a:t>dell’Ideate</a:t>
            </a:r>
            <a:br>
              <a:rPr lang="en-US" sz="3750" dirty="0"/>
            </a:br>
            <a:endParaRPr lang="en-US" sz="3750" dirty="0"/>
          </a:p>
        </p:txBody>
      </p:sp>
      <p:pic>
        <p:nvPicPr>
          <p:cNvPr id="6" name="Picture 5">
            <a:extLst>
              <a:ext uri="{FF2B5EF4-FFF2-40B4-BE49-F238E27FC236}">
                <a16:creationId xmlns:a16="http://schemas.microsoft.com/office/drawing/2014/main" id="{4F948362-8DAD-4258-80D4-F4675D6B551C}"/>
              </a:ext>
            </a:extLst>
          </p:cNvPr>
          <p:cNvPicPr>
            <a:picLocks noChangeAspect="1"/>
          </p:cNvPicPr>
          <p:nvPr/>
        </p:nvPicPr>
        <p:blipFill rotWithShape="1">
          <a:blip r:embed="rId2"/>
          <a:srcRect r="31589" b="-1"/>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egnaposto numero diapositiva 3">
            <a:extLst>
              <a:ext uri="{FF2B5EF4-FFF2-40B4-BE49-F238E27FC236}">
                <a16:creationId xmlns:a16="http://schemas.microsoft.com/office/drawing/2014/main" id="{302F3702-3551-8145-9F4E-187AB6B6BFB9}"/>
              </a:ext>
            </a:extLst>
          </p:cNvPr>
          <p:cNvSpPr>
            <a:spLocks noGrp="1"/>
          </p:cNvSpPr>
          <p:nvPr>
            <p:ph type="sldNum" sz="quarter" idx="12"/>
          </p:nvPr>
        </p:nvSpPr>
        <p:spPr>
          <a:xfrm>
            <a:off x="8610600" y="6356350"/>
            <a:ext cx="2743200" cy="365125"/>
          </a:xfrm>
          <a:prstGeom prst="rect">
            <a:avLst/>
          </a:prstGeom>
          <a:solidFill>
            <a:srgbClr val="7F7F7F"/>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1" fontAlgn="auto" hangingPunct="1">
              <a:spcBef>
                <a:spcPts val="0"/>
              </a:spcBef>
              <a:spcAft>
                <a:spcPts val="450"/>
              </a:spcAft>
              <a:defRPr/>
            </a:pPr>
            <a:fld id="{38358422-386E-6140-B921-3D25001569B1}" type="slidenum">
              <a:rPr lang="it-IT" smtClean="0"/>
              <a:pPr algn="ctr" defTabSz="685800" eaLnBrk="1" fontAlgn="auto" hangingPunct="1">
                <a:spcBef>
                  <a:spcPts val="0"/>
                </a:spcBef>
                <a:spcAft>
                  <a:spcPts val="450"/>
                </a:spcAft>
                <a:defRPr/>
              </a:pPr>
              <a:t>46</a:t>
            </a:fld>
            <a:endParaRPr lang="en-US" sz="1125">
              <a:solidFill>
                <a:srgbClr val="FFFFFF"/>
              </a:solidFill>
              <a:latin typeface="Calibri" panose="020F0502020204030204"/>
              <a:ea typeface="+mn-ea"/>
            </a:endParaRPr>
          </a:p>
        </p:txBody>
      </p:sp>
    </p:spTree>
    <p:extLst>
      <p:ext uri="{BB962C8B-B14F-4D97-AF65-F5344CB8AC3E}">
        <p14:creationId xmlns:p14="http://schemas.microsoft.com/office/powerpoint/2010/main" val="959035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ating Personas — Part 1. UX Knowledge Base Sketch #13 | by Krisztina  Szerovay | UX Knowledge Base Sketch">
            <a:extLst>
              <a:ext uri="{FF2B5EF4-FFF2-40B4-BE49-F238E27FC236}">
                <a16:creationId xmlns:a16="http://schemas.microsoft.com/office/drawing/2014/main" id="{0BEB712C-13DD-264F-80D0-3FC8FC985B9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11230"/>
          <a:stretch/>
        </p:blipFill>
        <p:spPr bwMode="auto">
          <a:xfrm>
            <a:off x="4562839" y="731013"/>
            <a:ext cx="4695998" cy="2949235"/>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7412" name="Picture 4" descr="La semantica nei gruppi di lavoro - Sociologicamente">
            <a:extLst>
              <a:ext uri="{FF2B5EF4-FFF2-40B4-BE49-F238E27FC236}">
                <a16:creationId xmlns:a16="http://schemas.microsoft.com/office/drawing/2014/main" id="{C8F20B3A-6D68-2D46-9E47-54BFD2ED01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267"/>
          <a:stretch/>
        </p:blipFill>
        <p:spPr bwMode="auto">
          <a:xfrm>
            <a:off x="4567428" y="2722625"/>
            <a:ext cx="4697730" cy="3161538"/>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072BA9EA-3EB5-2649-8492-7E4A9B65251E}"/>
              </a:ext>
            </a:extLst>
          </p:cNvPr>
          <p:cNvSpPr>
            <a:spLocks noGrp="1"/>
          </p:cNvSpPr>
          <p:nvPr>
            <p:ph idx="1"/>
          </p:nvPr>
        </p:nvSpPr>
        <p:spPr>
          <a:xfrm>
            <a:off x="707657" y="1719694"/>
            <a:ext cx="3602728" cy="2841623"/>
          </a:xfrm>
        </p:spPr>
        <p:txBody>
          <a:bodyPr anchor="ctr">
            <a:normAutofit/>
          </a:bodyPr>
          <a:lstStyle/>
          <a:p>
            <a:r>
              <a:rPr lang="it-IT" i="1" dirty="0">
                <a:solidFill>
                  <a:srgbClr val="000000"/>
                </a:solidFill>
              </a:rPr>
              <a:t>Brainstorming e </a:t>
            </a:r>
            <a:r>
              <a:rPr lang="it-IT" i="1" dirty="0" err="1">
                <a:solidFill>
                  <a:srgbClr val="000000"/>
                </a:solidFill>
              </a:rPr>
              <a:t>Brainsketching</a:t>
            </a:r>
            <a:endParaRPr lang="it-IT" dirty="0">
              <a:solidFill>
                <a:srgbClr val="000000"/>
              </a:solidFill>
            </a:endParaRPr>
          </a:p>
          <a:p>
            <a:r>
              <a:rPr lang="it-IT" i="1" dirty="0" err="1">
                <a:solidFill>
                  <a:srgbClr val="000000"/>
                </a:solidFill>
              </a:rPr>
              <a:t>Sketching</a:t>
            </a:r>
            <a:endParaRPr lang="it-IT" dirty="0">
              <a:solidFill>
                <a:srgbClr val="000000"/>
              </a:solidFill>
            </a:endParaRPr>
          </a:p>
          <a:p>
            <a:r>
              <a:rPr lang="it-IT" i="1" dirty="0">
                <a:solidFill>
                  <a:srgbClr val="000000"/>
                </a:solidFill>
              </a:rPr>
              <a:t>Confronto visuale e semantico</a:t>
            </a:r>
            <a:endParaRPr lang="it-IT" dirty="0">
              <a:solidFill>
                <a:srgbClr val="000000"/>
              </a:solidFill>
            </a:endParaRPr>
          </a:p>
          <a:p>
            <a:endParaRPr lang="it-IT" dirty="0">
              <a:solidFill>
                <a:srgbClr val="000000"/>
              </a:solidFill>
            </a:endParaRPr>
          </a:p>
        </p:txBody>
      </p:sp>
      <p:sp>
        <p:nvSpPr>
          <p:cNvPr id="4" name="Segnaposto numero diapositiva 3">
            <a:extLst>
              <a:ext uri="{FF2B5EF4-FFF2-40B4-BE49-F238E27FC236}">
                <a16:creationId xmlns:a16="http://schemas.microsoft.com/office/drawing/2014/main" id="{2D0AE5A7-2CAA-694D-84A8-5878805C7AC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47</a:t>
            </a:fld>
            <a:endParaRPr lang="it-IT" sz="825">
              <a:solidFill>
                <a:srgbClr val="898989"/>
              </a:solidFill>
            </a:endParaRPr>
          </a:p>
        </p:txBody>
      </p:sp>
    </p:spTree>
    <p:extLst>
      <p:ext uri="{BB962C8B-B14F-4D97-AF65-F5344CB8AC3E}">
        <p14:creationId xmlns:p14="http://schemas.microsoft.com/office/powerpoint/2010/main" val="126368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0F6451-DCD9-2C4A-B800-5E1BB097C80D}"/>
              </a:ext>
            </a:extLst>
          </p:cNvPr>
          <p:cNvSpPr>
            <a:spLocks noGrp="1"/>
          </p:cNvSpPr>
          <p:nvPr>
            <p:ph type="title"/>
          </p:nvPr>
        </p:nvSpPr>
        <p:spPr>
          <a:xfrm>
            <a:off x="5392720" y="2205610"/>
            <a:ext cx="3657761" cy="2166836"/>
          </a:xfrm>
        </p:spPr>
        <p:txBody>
          <a:bodyPr vert="horz" wrap="square" lIns="68580" tIns="34290" rIns="68580" bIns="34290" numCol="1" rtlCol="0" anchor="b" anchorCtr="0" compatLnSpc="1">
            <a:prstTxWarp prst="textNoShape">
              <a:avLst/>
            </a:prstTxWarp>
            <a:normAutofit fontScale="90000"/>
          </a:bodyPr>
          <a:lstStyle/>
          <a:p>
            <a:r>
              <a:rPr lang="en-US" sz="3750" dirty="0" err="1"/>
              <a:t>Strumenti</a:t>
            </a:r>
            <a:r>
              <a:rPr lang="en-US" sz="3750" dirty="0"/>
              <a:t> </a:t>
            </a:r>
            <a:r>
              <a:rPr lang="en-US" sz="3750" dirty="0" err="1"/>
              <a:t>nella</a:t>
            </a:r>
            <a:r>
              <a:rPr lang="en-US" sz="3750" dirty="0"/>
              <a:t> </a:t>
            </a:r>
            <a:r>
              <a:rPr lang="en-US" sz="3750" dirty="0" err="1"/>
              <a:t>fase</a:t>
            </a:r>
            <a:r>
              <a:rPr lang="en-US" sz="3750" dirty="0"/>
              <a:t> </a:t>
            </a:r>
            <a:r>
              <a:rPr lang="en-US" sz="3750" dirty="0" err="1"/>
              <a:t>dell’Implementation</a:t>
            </a:r>
            <a:br>
              <a:rPr lang="en-US" sz="3750" dirty="0"/>
            </a:br>
            <a:endParaRPr lang="en-US" sz="3750" dirty="0"/>
          </a:p>
        </p:txBody>
      </p:sp>
      <p:pic>
        <p:nvPicPr>
          <p:cNvPr id="6" name="Picture 5">
            <a:extLst>
              <a:ext uri="{FF2B5EF4-FFF2-40B4-BE49-F238E27FC236}">
                <a16:creationId xmlns:a16="http://schemas.microsoft.com/office/drawing/2014/main" id="{4F948362-8DAD-4258-80D4-F4675D6B551C}"/>
              </a:ext>
            </a:extLst>
          </p:cNvPr>
          <p:cNvPicPr>
            <a:picLocks noChangeAspect="1"/>
          </p:cNvPicPr>
          <p:nvPr/>
        </p:nvPicPr>
        <p:blipFill rotWithShape="1">
          <a:blip r:embed="rId2"/>
          <a:srcRect r="31589" b="-1"/>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egnaposto numero diapositiva 3">
            <a:extLst>
              <a:ext uri="{FF2B5EF4-FFF2-40B4-BE49-F238E27FC236}">
                <a16:creationId xmlns:a16="http://schemas.microsoft.com/office/drawing/2014/main" id="{302F3702-3551-8145-9F4E-187AB6B6BFB9}"/>
              </a:ext>
            </a:extLst>
          </p:cNvPr>
          <p:cNvSpPr>
            <a:spLocks noGrp="1"/>
          </p:cNvSpPr>
          <p:nvPr>
            <p:ph type="sldNum" sz="quarter" idx="12"/>
          </p:nvPr>
        </p:nvSpPr>
        <p:spPr>
          <a:xfrm>
            <a:off x="8610600" y="6356350"/>
            <a:ext cx="2743200" cy="365125"/>
          </a:xfrm>
          <a:prstGeom prst="rect">
            <a:avLst/>
          </a:prstGeom>
          <a:solidFill>
            <a:srgbClr val="7F7F7F"/>
          </a:solidFill>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eaLnBrk="1" fontAlgn="auto" hangingPunct="1">
              <a:spcBef>
                <a:spcPts val="0"/>
              </a:spcBef>
              <a:spcAft>
                <a:spcPts val="450"/>
              </a:spcAft>
              <a:defRPr/>
            </a:pPr>
            <a:fld id="{38358422-386E-6140-B921-3D25001569B1}" type="slidenum">
              <a:rPr lang="it-IT" smtClean="0"/>
              <a:pPr algn="ctr" defTabSz="685800" eaLnBrk="1" fontAlgn="auto" hangingPunct="1">
                <a:spcBef>
                  <a:spcPts val="0"/>
                </a:spcBef>
                <a:spcAft>
                  <a:spcPts val="450"/>
                </a:spcAft>
                <a:defRPr/>
              </a:pPr>
              <a:t>48</a:t>
            </a:fld>
            <a:endParaRPr lang="en-US" sz="1125">
              <a:solidFill>
                <a:srgbClr val="FFFFFF"/>
              </a:solidFill>
              <a:latin typeface="Calibri" panose="020F0502020204030204"/>
              <a:ea typeface="+mn-ea"/>
            </a:endParaRPr>
          </a:p>
        </p:txBody>
      </p:sp>
    </p:spTree>
    <p:extLst>
      <p:ext uri="{BB962C8B-B14F-4D97-AF65-F5344CB8AC3E}">
        <p14:creationId xmlns:p14="http://schemas.microsoft.com/office/powerpoint/2010/main" val="4160041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A0DCB19-90B9-CA4C-9767-358CBED33DE6}"/>
              </a:ext>
            </a:extLst>
          </p:cNvPr>
          <p:cNvSpPr>
            <a:spLocks noGrp="1"/>
          </p:cNvSpPr>
          <p:nvPr>
            <p:ph idx="1"/>
          </p:nvPr>
        </p:nvSpPr>
        <p:spPr>
          <a:xfrm>
            <a:off x="752668" y="1875557"/>
            <a:ext cx="3530102" cy="2841623"/>
          </a:xfrm>
        </p:spPr>
        <p:txBody>
          <a:bodyPr anchor="ctr">
            <a:normAutofit/>
          </a:bodyPr>
          <a:lstStyle/>
          <a:p>
            <a:r>
              <a:rPr lang="it-IT" sz="1500" i="1" dirty="0" err="1">
                <a:solidFill>
                  <a:srgbClr val="000000"/>
                </a:solidFill>
              </a:rPr>
              <a:t>Storyboard</a:t>
            </a:r>
            <a:endParaRPr lang="it-IT" sz="1500" dirty="0">
              <a:solidFill>
                <a:srgbClr val="000000"/>
              </a:solidFill>
            </a:endParaRPr>
          </a:p>
          <a:p>
            <a:r>
              <a:rPr lang="it-IT" sz="1500" i="1" dirty="0">
                <a:solidFill>
                  <a:srgbClr val="000000"/>
                </a:solidFill>
              </a:rPr>
              <a:t>Prototipazione</a:t>
            </a:r>
            <a:endParaRPr lang="it-IT" sz="1500" dirty="0">
              <a:solidFill>
                <a:srgbClr val="000000"/>
              </a:solidFill>
            </a:endParaRPr>
          </a:p>
          <a:p>
            <a:endParaRPr lang="it-IT" sz="1500" dirty="0">
              <a:solidFill>
                <a:srgbClr val="000000"/>
              </a:solidFill>
            </a:endParaRPr>
          </a:p>
        </p:txBody>
      </p:sp>
      <p:pic>
        <p:nvPicPr>
          <p:cNvPr id="18434" name="Picture 2" descr="Video Project Storyboard - Hall Davidson">
            <a:extLst>
              <a:ext uri="{FF2B5EF4-FFF2-40B4-BE49-F238E27FC236}">
                <a16:creationId xmlns:a16="http://schemas.microsoft.com/office/drawing/2014/main" id="{11936CEE-4EA3-5C42-9354-9C27F4CD09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56" r="15655" b="-3"/>
          <a:stretch/>
        </p:blipFill>
        <p:spPr bwMode="auto">
          <a:xfrm>
            <a:off x="5169989" y="1434778"/>
            <a:ext cx="3974012" cy="4573079"/>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4" name="Segnaposto numero diapositiva 3">
            <a:extLst>
              <a:ext uri="{FF2B5EF4-FFF2-40B4-BE49-F238E27FC236}">
                <a16:creationId xmlns:a16="http://schemas.microsoft.com/office/drawing/2014/main" id="{29A78527-E468-0E4B-B0C6-3D23581D81E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49</a:t>
            </a:fld>
            <a:endParaRPr lang="it-IT" sz="825">
              <a:solidFill>
                <a:srgbClr val="FFFFFF"/>
              </a:solidFill>
            </a:endParaRPr>
          </a:p>
        </p:txBody>
      </p:sp>
    </p:spTree>
    <p:extLst>
      <p:ext uri="{BB962C8B-B14F-4D97-AF65-F5344CB8AC3E}">
        <p14:creationId xmlns:p14="http://schemas.microsoft.com/office/powerpoint/2010/main" val="2636495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5A302F7-816D-4276-8011-C55500ECCED7}"/>
              </a:ext>
            </a:extLst>
          </p:cNvPr>
          <p:cNvSpPr txBox="1"/>
          <p:nvPr/>
        </p:nvSpPr>
        <p:spPr>
          <a:xfrm>
            <a:off x="2012041" y="1938345"/>
            <a:ext cx="6135407" cy="957955"/>
          </a:xfrm>
          <a:prstGeom prst="rect">
            <a:avLst/>
          </a:prstGeom>
          <a:noFill/>
        </p:spPr>
        <p:txBody>
          <a:bodyPr wrap="square" rtlCol="0">
            <a:spAutoFit/>
          </a:bodyPr>
          <a:lstStyle/>
          <a:p>
            <a:r>
              <a:rPr lang="it-IT" sz="1125" dirty="0">
                <a:latin typeface="Century Gothic" panose="020B0502020202020204" pitchFamily="34" charset="0"/>
              </a:rPr>
              <a:t>«I dati aperti sono dati che possono essere liberamente utilizzati, riutilizzati e ridistribuiti da chiunque, soggetti eventualmente alla necessità di citarne la fonte e di condividerli con lo stesso tipo di licenza con cui sono stati originariamente rilasciati.» (open </a:t>
            </a:r>
            <a:r>
              <a:rPr lang="it-IT" sz="1125" dirty="0" err="1">
                <a:latin typeface="Century Gothic" panose="020B0502020202020204" pitchFamily="34" charset="0"/>
              </a:rPr>
              <a:t>definition</a:t>
            </a:r>
            <a:r>
              <a:rPr lang="it-IT" sz="1125" dirty="0">
                <a:latin typeface="Century Gothic" panose="020B0502020202020204" pitchFamily="34" charset="0"/>
              </a:rPr>
              <a:t>)</a:t>
            </a:r>
          </a:p>
          <a:p>
            <a:endParaRPr lang="it-IT" sz="1125" dirty="0">
              <a:latin typeface="Century Gothic" panose="020B0502020202020204" pitchFamily="34" charset="0"/>
            </a:endParaRPr>
          </a:p>
        </p:txBody>
      </p:sp>
      <p:sp>
        <p:nvSpPr>
          <p:cNvPr id="16" name="Rectangle 15">
            <a:extLst>
              <a:ext uri="{FF2B5EF4-FFF2-40B4-BE49-F238E27FC236}">
                <a16:creationId xmlns:a16="http://schemas.microsoft.com/office/drawing/2014/main" id="{7739FC56-B952-4BA6-93D1-54846A39F504}"/>
              </a:ext>
            </a:extLst>
          </p:cNvPr>
          <p:cNvSpPr/>
          <p:nvPr/>
        </p:nvSpPr>
        <p:spPr>
          <a:xfrm>
            <a:off x="862255" y="1765704"/>
            <a:ext cx="7349486" cy="318500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7" name="TextBox 6">
            <a:extLst>
              <a:ext uri="{FF2B5EF4-FFF2-40B4-BE49-F238E27FC236}">
                <a16:creationId xmlns:a16="http://schemas.microsoft.com/office/drawing/2014/main" id="{8B34CBC6-0DAE-4C09-9AC7-AC5B679EDC92}"/>
              </a:ext>
            </a:extLst>
          </p:cNvPr>
          <p:cNvSpPr txBox="1"/>
          <p:nvPr/>
        </p:nvSpPr>
        <p:spPr>
          <a:xfrm>
            <a:off x="2051559" y="1616275"/>
            <a:ext cx="2781189" cy="369332"/>
          </a:xfrm>
          <a:prstGeom prst="rect">
            <a:avLst/>
          </a:prstGeom>
          <a:solidFill>
            <a:schemeClr val="bg1"/>
          </a:solidFill>
        </p:spPr>
        <p:txBody>
          <a:bodyPr wrap="square" rtlCol="0">
            <a:spAutoFit/>
          </a:bodyPr>
          <a:lstStyle/>
          <a:p>
            <a:r>
              <a:rPr lang="it-IT" b="1" dirty="0">
                <a:latin typeface="Century Gothic" panose="020B0502020202020204" pitchFamily="34" charset="0"/>
              </a:rPr>
              <a:t>OPEN DATA</a:t>
            </a:r>
          </a:p>
        </p:txBody>
      </p:sp>
      <p:pic>
        <p:nvPicPr>
          <p:cNvPr id="4098" name="Picture 2" descr="Cosa sono gli Open Data (dati aperti) in informatica? A cosa servono? |  Informatica e Ingegneria Online">
            <a:extLst>
              <a:ext uri="{FF2B5EF4-FFF2-40B4-BE49-F238E27FC236}">
                <a16:creationId xmlns:a16="http://schemas.microsoft.com/office/drawing/2014/main" id="{765A5A85-1E59-4420-94EB-D3824E5A6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919" y="2571840"/>
            <a:ext cx="3571875" cy="2378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75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7FD3C-C1A2-4017-ADB6-982E93EB9D2D}"/>
              </a:ext>
            </a:extLst>
          </p:cNvPr>
          <p:cNvSpPr>
            <a:spLocks noGrp="1"/>
          </p:cNvSpPr>
          <p:nvPr>
            <p:ph type="ctrTitle"/>
          </p:nvPr>
        </p:nvSpPr>
        <p:spPr>
          <a:xfrm>
            <a:off x="4942997" y="4058125"/>
            <a:ext cx="3604497" cy="972836"/>
          </a:xfrm>
        </p:spPr>
        <p:txBody>
          <a:bodyPr anchor="t">
            <a:normAutofit fontScale="90000"/>
          </a:bodyPr>
          <a:lstStyle/>
          <a:p>
            <a:pPr algn="l"/>
            <a:r>
              <a:rPr lang="en-GB" sz="3075" dirty="0">
                <a:solidFill>
                  <a:srgbClr val="000000"/>
                </a:solidFill>
                <a:latin typeface="Century Gothic" panose="020B0502020202020204" pitchFamily="34" charset="0"/>
              </a:rPr>
              <a:t>FOCUS SULLA PROTOTIPAZIONE</a:t>
            </a:r>
            <a:endParaRPr lang="it-IT" sz="3075" dirty="0">
              <a:solidFill>
                <a:srgbClr val="000000"/>
              </a:solidFill>
              <a:latin typeface="Century Gothic" panose="020B0502020202020204" pitchFamily="34" charset="0"/>
            </a:endParaRPr>
          </a:p>
        </p:txBody>
      </p:sp>
      <p:pic>
        <p:nvPicPr>
          <p:cNvPr id="6" name="Graphic 5" descr="Magnifying glass">
            <a:extLst>
              <a:ext uri="{FF2B5EF4-FFF2-40B4-BE49-F238E27FC236}">
                <a16:creationId xmlns:a16="http://schemas.microsoft.com/office/drawing/2014/main" id="{100EE608-60A6-4B15-8261-09922D6E59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3" y="22187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4094418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oduzione al Funnel delle metriche di un Growth Hacker.">
            <a:extLst>
              <a:ext uri="{FF2B5EF4-FFF2-40B4-BE49-F238E27FC236}">
                <a16:creationId xmlns:a16="http://schemas.microsoft.com/office/drawing/2014/main" id="{263F070B-A742-4CBD-B484-8617F593EC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21"/>
          <a:stretch/>
        </p:blipFill>
        <p:spPr bwMode="auto">
          <a:xfrm>
            <a:off x="2545687" y="1133307"/>
            <a:ext cx="4613738" cy="322759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1F96966-034C-41A1-91D7-F09D5EC61A8B}"/>
              </a:ext>
            </a:extLst>
          </p:cNvPr>
          <p:cNvSpPr txBox="1">
            <a:spLocks/>
          </p:cNvSpPr>
          <p:nvPr/>
        </p:nvSpPr>
        <p:spPr>
          <a:xfrm>
            <a:off x="2545686" y="3898140"/>
            <a:ext cx="1764792" cy="1202531"/>
          </a:xfrm>
          <a:prstGeom prst="rect">
            <a:avLst/>
          </a:prstGeom>
        </p:spPr>
        <p:txBody>
          <a:bodyPr vert="horz" lIns="68580" tIns="34290" rIns="68580" bIns="3429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171450">
              <a:spcAft>
                <a:spcPts val="450"/>
              </a:spcAft>
              <a:buFont typeface="Arial" panose="020B0604020202020204" pitchFamily="34" charset="0"/>
              <a:buChar char="•"/>
            </a:pPr>
            <a:endParaRPr lang="en-US" sz="1500" dirty="0">
              <a:latin typeface="+mn-lt"/>
              <a:ea typeface="+mn-ea"/>
              <a:cs typeface="+mn-cs"/>
            </a:endParaRPr>
          </a:p>
          <a:p>
            <a:pPr indent="-171450">
              <a:spcAft>
                <a:spcPts val="450"/>
              </a:spcAft>
              <a:buFont typeface="Arial" panose="020B0604020202020204" pitchFamily="34" charset="0"/>
              <a:buChar char="•"/>
            </a:pPr>
            <a:r>
              <a:rPr lang="en-US" sz="1500" dirty="0">
                <a:latin typeface="+mn-lt"/>
                <a:ea typeface="+mn-ea"/>
                <a:cs typeface="+mn-cs"/>
              </a:rPr>
              <a:t>Mockup</a:t>
            </a:r>
          </a:p>
          <a:p>
            <a:pPr indent="-171450">
              <a:spcAft>
                <a:spcPts val="450"/>
              </a:spcAft>
              <a:buFont typeface="Arial" panose="020B0604020202020204" pitchFamily="34" charset="0"/>
              <a:buChar char="•"/>
            </a:pPr>
            <a:r>
              <a:rPr lang="en-US" sz="1500" dirty="0">
                <a:latin typeface="+mn-lt"/>
                <a:ea typeface="+mn-ea"/>
                <a:cs typeface="+mn-cs"/>
              </a:rPr>
              <a:t>Proof of concept</a:t>
            </a:r>
          </a:p>
          <a:p>
            <a:pPr indent="-171450">
              <a:spcAft>
                <a:spcPts val="450"/>
              </a:spcAft>
              <a:buFont typeface="Arial" panose="020B0604020202020204" pitchFamily="34" charset="0"/>
              <a:buChar char="•"/>
            </a:pPr>
            <a:r>
              <a:rPr lang="en-US" sz="1500" dirty="0">
                <a:latin typeface="+mn-lt"/>
                <a:ea typeface="+mn-ea"/>
                <a:cs typeface="+mn-cs"/>
              </a:rPr>
              <a:t>Prototyping</a:t>
            </a: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
        <p:nvSpPr>
          <p:cNvPr id="10" name="TextBox 6">
            <a:extLst>
              <a:ext uri="{FF2B5EF4-FFF2-40B4-BE49-F238E27FC236}">
                <a16:creationId xmlns:a16="http://schemas.microsoft.com/office/drawing/2014/main" id="{9A8B63C3-006B-482B-96ED-9F5E9D5503FF}"/>
              </a:ext>
            </a:extLst>
          </p:cNvPr>
          <p:cNvSpPr txBox="1"/>
          <p:nvPr/>
        </p:nvSpPr>
        <p:spPr>
          <a:xfrm>
            <a:off x="446955" y="1096843"/>
            <a:ext cx="3844491" cy="369332"/>
          </a:xfrm>
          <a:prstGeom prst="rect">
            <a:avLst/>
          </a:prstGeom>
          <a:solidFill>
            <a:schemeClr val="bg1"/>
          </a:solidFill>
        </p:spPr>
        <p:txBody>
          <a:bodyPr wrap="square" rtlCol="0">
            <a:spAutoFit/>
          </a:bodyPr>
          <a:lstStyle/>
          <a:p>
            <a:pPr>
              <a:spcAft>
                <a:spcPts val="450"/>
              </a:spcAft>
            </a:pPr>
            <a:r>
              <a:rPr lang="en-GB" b="1" dirty="0">
                <a:latin typeface="Century Gothic" panose="020B0502020202020204" pitchFamily="34" charset="0"/>
              </a:rPr>
              <a:t>Il </a:t>
            </a:r>
            <a:r>
              <a:rPr lang="en-GB" b="1" dirty="0" err="1">
                <a:latin typeface="Century Gothic" panose="020B0502020202020204" pitchFamily="34" charset="0"/>
              </a:rPr>
              <a:t>ciclo</a:t>
            </a:r>
            <a:r>
              <a:rPr lang="en-GB" b="1" dirty="0">
                <a:latin typeface="Century Gothic" panose="020B0502020202020204" pitchFamily="34" charset="0"/>
              </a:rPr>
              <a:t> di vita </a:t>
            </a:r>
            <a:r>
              <a:rPr lang="en-GB" b="1" dirty="0" err="1">
                <a:latin typeface="Century Gothic" panose="020B0502020202020204" pitchFamily="34" charset="0"/>
              </a:rPr>
              <a:t>della</a:t>
            </a:r>
            <a:r>
              <a:rPr lang="en-GB" b="1" dirty="0">
                <a:latin typeface="Century Gothic" panose="020B0502020202020204" pitchFamily="34" charset="0"/>
              </a:rPr>
              <a:t> Start Up</a:t>
            </a:r>
            <a:endParaRPr lang="it-IT" b="1" dirty="0">
              <a:latin typeface="Century Gothic" panose="020B0502020202020204" pitchFamily="34" charset="0"/>
            </a:endParaRPr>
          </a:p>
        </p:txBody>
      </p:sp>
      <p:sp>
        <p:nvSpPr>
          <p:cNvPr id="2" name="Freccia in giù 1">
            <a:extLst>
              <a:ext uri="{FF2B5EF4-FFF2-40B4-BE49-F238E27FC236}">
                <a16:creationId xmlns:a16="http://schemas.microsoft.com/office/drawing/2014/main" id="{6D2284E6-80B0-4268-803D-52B54E0DD13A}"/>
              </a:ext>
            </a:extLst>
          </p:cNvPr>
          <p:cNvSpPr/>
          <p:nvPr/>
        </p:nvSpPr>
        <p:spPr>
          <a:xfrm>
            <a:off x="2852306" y="3429000"/>
            <a:ext cx="353615" cy="407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2918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ockup di smartphone per app | PSD Premium">
            <a:extLst>
              <a:ext uri="{FF2B5EF4-FFF2-40B4-BE49-F238E27FC236}">
                <a16:creationId xmlns:a16="http://schemas.microsoft.com/office/drawing/2014/main" id="{99C842AD-A533-3A48-8535-AEC6746639A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4958" r="22597"/>
          <a:stretch/>
        </p:blipFill>
        <p:spPr bwMode="auto">
          <a:xfrm>
            <a:off x="4348157" y="857257"/>
            <a:ext cx="4795614" cy="514349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1">
            <a:extLst>
              <a:ext uri="{FF2B5EF4-FFF2-40B4-BE49-F238E27FC236}">
                <a16:creationId xmlns:a16="http://schemas.microsoft.com/office/drawing/2014/main" id="{9D8981EE-58A1-4D5F-BB19-709149848C7F}"/>
              </a:ext>
            </a:extLst>
          </p:cNvPr>
          <p:cNvSpPr txBox="1"/>
          <p:nvPr/>
        </p:nvSpPr>
        <p:spPr>
          <a:xfrm>
            <a:off x="409028" y="857250"/>
            <a:ext cx="3530102" cy="2841623"/>
          </a:xfrm>
          <a:prstGeom prst="rect">
            <a:avLst/>
          </a:prstGeom>
        </p:spPr>
        <p:txBody>
          <a:bodyPr vert="horz" lIns="68580" tIns="34290" rIns="68580" bIns="34290" rtlCol="0" anchor="ctr">
            <a:normAutofit/>
          </a:bodyPr>
          <a:lstStyle/>
          <a:p>
            <a:pPr indent="-171450">
              <a:lnSpc>
                <a:spcPct val="90000"/>
              </a:lnSpc>
              <a:spcAft>
                <a:spcPts val="450"/>
              </a:spcAft>
              <a:buFont typeface="Arial" panose="020B0604020202020204" pitchFamily="34" charset="0"/>
              <a:buChar char="•"/>
            </a:pPr>
            <a:r>
              <a:rPr lang="en-US" sz="1500" dirty="0">
                <a:solidFill>
                  <a:srgbClr val="000000"/>
                </a:solidFill>
              </a:rPr>
              <a:t>Il Digital Mock Up (DMU), in </a:t>
            </a:r>
            <a:r>
              <a:rPr lang="en-US" sz="1500" dirty="0" err="1">
                <a:solidFill>
                  <a:srgbClr val="000000"/>
                </a:solidFill>
              </a:rPr>
              <a:t>sostanza</a:t>
            </a:r>
            <a:r>
              <a:rPr lang="en-US" sz="1500" dirty="0">
                <a:solidFill>
                  <a:srgbClr val="000000"/>
                </a:solidFill>
              </a:rPr>
              <a:t>, </a:t>
            </a:r>
            <a:r>
              <a:rPr lang="en-US" sz="1500" dirty="0" err="1">
                <a:solidFill>
                  <a:srgbClr val="000000"/>
                </a:solidFill>
              </a:rPr>
              <a:t>riproduce</a:t>
            </a:r>
            <a:r>
              <a:rPr lang="en-US" sz="1500" dirty="0">
                <a:solidFill>
                  <a:srgbClr val="000000"/>
                </a:solidFill>
              </a:rPr>
              <a:t> </a:t>
            </a:r>
            <a:r>
              <a:rPr lang="en-US" sz="1500" dirty="0" err="1">
                <a:solidFill>
                  <a:srgbClr val="000000"/>
                </a:solidFill>
              </a:rPr>
              <a:t>l’interfaccia</a:t>
            </a:r>
            <a:r>
              <a:rPr lang="en-US" sz="1500" dirty="0">
                <a:solidFill>
                  <a:srgbClr val="000000"/>
                </a:solidFill>
              </a:rPr>
              <a:t> di un </a:t>
            </a:r>
            <a:r>
              <a:rPr lang="en-US" sz="1500" dirty="0" err="1">
                <a:solidFill>
                  <a:srgbClr val="000000"/>
                </a:solidFill>
              </a:rPr>
              <a:t>prodotto</a:t>
            </a:r>
            <a:r>
              <a:rPr lang="en-US" sz="1500" dirty="0">
                <a:solidFill>
                  <a:srgbClr val="000000"/>
                </a:solidFill>
              </a:rPr>
              <a:t> prima </a:t>
            </a:r>
            <a:r>
              <a:rPr lang="en-US" sz="1500" dirty="0" err="1">
                <a:solidFill>
                  <a:srgbClr val="000000"/>
                </a:solidFill>
              </a:rPr>
              <a:t>che</a:t>
            </a:r>
            <a:r>
              <a:rPr lang="en-US" sz="1500" dirty="0">
                <a:solidFill>
                  <a:srgbClr val="000000"/>
                </a:solidFill>
              </a:rPr>
              <a:t> </a:t>
            </a:r>
            <a:r>
              <a:rPr lang="en-US" sz="1500" dirty="0" err="1">
                <a:solidFill>
                  <a:srgbClr val="000000"/>
                </a:solidFill>
              </a:rPr>
              <a:t>questo</a:t>
            </a:r>
            <a:r>
              <a:rPr lang="en-US" sz="1500" dirty="0">
                <a:solidFill>
                  <a:srgbClr val="000000"/>
                </a:solidFill>
              </a:rPr>
              <a:t> </a:t>
            </a:r>
            <a:r>
              <a:rPr lang="en-US" sz="1500" dirty="0" err="1">
                <a:solidFill>
                  <a:srgbClr val="000000"/>
                </a:solidFill>
              </a:rPr>
              <a:t>venga</a:t>
            </a:r>
            <a:r>
              <a:rPr lang="en-US" sz="1500" dirty="0">
                <a:solidFill>
                  <a:srgbClr val="000000"/>
                </a:solidFill>
              </a:rPr>
              <a:t> </a:t>
            </a:r>
            <a:r>
              <a:rPr lang="en-US" sz="1500" dirty="0" err="1">
                <a:solidFill>
                  <a:srgbClr val="000000"/>
                </a:solidFill>
              </a:rPr>
              <a:t>realizzato</a:t>
            </a:r>
            <a:r>
              <a:rPr lang="en-US" sz="1500" dirty="0">
                <a:solidFill>
                  <a:srgbClr val="000000"/>
                </a:solidFill>
              </a:rPr>
              <a:t>, </a:t>
            </a:r>
            <a:r>
              <a:rPr lang="en-US" sz="1500" dirty="0" err="1">
                <a:solidFill>
                  <a:srgbClr val="000000"/>
                </a:solidFill>
              </a:rPr>
              <a:t>nell’intento</a:t>
            </a:r>
            <a:r>
              <a:rPr lang="en-US" sz="1500" dirty="0">
                <a:solidFill>
                  <a:srgbClr val="000000"/>
                </a:solidFill>
              </a:rPr>
              <a:t> di </a:t>
            </a:r>
            <a:r>
              <a:rPr lang="en-US" sz="1500" dirty="0" err="1">
                <a:solidFill>
                  <a:srgbClr val="000000"/>
                </a:solidFill>
              </a:rPr>
              <a:t>poterlo</a:t>
            </a:r>
            <a:r>
              <a:rPr lang="en-US" sz="1500" dirty="0">
                <a:solidFill>
                  <a:srgbClr val="000000"/>
                </a:solidFill>
              </a:rPr>
              <a:t> </a:t>
            </a:r>
            <a:r>
              <a:rPr lang="en-US" sz="1500" dirty="0" err="1">
                <a:solidFill>
                  <a:srgbClr val="000000"/>
                </a:solidFill>
              </a:rPr>
              <a:t>valutare</a:t>
            </a:r>
            <a:r>
              <a:rPr lang="en-US" sz="1500" dirty="0">
                <a:solidFill>
                  <a:srgbClr val="000000"/>
                </a:solidFill>
              </a:rPr>
              <a:t>. </a:t>
            </a: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
        <p:nvSpPr>
          <p:cNvPr id="33" name="TextBox 6">
            <a:extLst>
              <a:ext uri="{FF2B5EF4-FFF2-40B4-BE49-F238E27FC236}">
                <a16:creationId xmlns:a16="http://schemas.microsoft.com/office/drawing/2014/main" id="{56D736DE-6BCA-4F28-93C3-B2EFE17648B1}"/>
              </a:ext>
            </a:extLst>
          </p:cNvPr>
          <p:cNvSpPr txBox="1"/>
          <p:nvPr/>
        </p:nvSpPr>
        <p:spPr>
          <a:xfrm>
            <a:off x="485942" y="1225685"/>
            <a:ext cx="4477829" cy="369332"/>
          </a:xfrm>
          <a:prstGeom prst="rect">
            <a:avLst/>
          </a:prstGeom>
          <a:solidFill>
            <a:schemeClr val="bg1"/>
          </a:solidFill>
        </p:spPr>
        <p:txBody>
          <a:bodyPr wrap="square" rtlCol="0">
            <a:spAutoFit/>
          </a:bodyPr>
          <a:lstStyle/>
          <a:p>
            <a:pPr>
              <a:spcAft>
                <a:spcPts val="450"/>
              </a:spcAft>
            </a:pPr>
            <a:r>
              <a:rPr lang="it-IT" b="1" dirty="0" err="1">
                <a:latin typeface="Century Gothic" panose="020B0502020202020204" pitchFamily="34" charset="0"/>
              </a:rPr>
              <a:t>Mock</a:t>
            </a:r>
            <a:r>
              <a:rPr lang="it-IT" b="1" dirty="0">
                <a:latin typeface="Century Gothic" panose="020B0502020202020204" pitchFamily="34" charset="0"/>
              </a:rPr>
              <a:t> up</a:t>
            </a:r>
            <a:endParaRPr lang="it-IT" b="1">
              <a:latin typeface="Century Gothic" panose="020B0502020202020204" pitchFamily="34" charset="0"/>
            </a:endParaRPr>
          </a:p>
        </p:txBody>
      </p:sp>
      <p:sp>
        <p:nvSpPr>
          <p:cNvPr id="8" name="TextBox 11">
            <a:extLst>
              <a:ext uri="{FF2B5EF4-FFF2-40B4-BE49-F238E27FC236}">
                <a16:creationId xmlns:a16="http://schemas.microsoft.com/office/drawing/2014/main" id="{D32A4045-0428-404D-887E-D94DE6124048}"/>
              </a:ext>
            </a:extLst>
          </p:cNvPr>
          <p:cNvSpPr txBox="1"/>
          <p:nvPr/>
        </p:nvSpPr>
        <p:spPr>
          <a:xfrm>
            <a:off x="394674" y="2833404"/>
            <a:ext cx="3748970" cy="2708434"/>
          </a:xfrm>
          <a:prstGeom prst="rect">
            <a:avLst/>
          </a:prstGeom>
          <a:noFill/>
        </p:spPr>
        <p:txBody>
          <a:bodyPr wrap="square" rtlCol="0">
            <a:spAutoFit/>
          </a:bodyPr>
          <a:lstStyle/>
          <a:p>
            <a:pPr algn="just">
              <a:spcAft>
                <a:spcPts val="450"/>
              </a:spcAft>
            </a:pPr>
            <a:endParaRPr lang="it-IT" sz="1050" dirty="0">
              <a:latin typeface="Century Gothic" panose="020B0502020202020204" pitchFamily="34" charset="0"/>
            </a:endParaRPr>
          </a:p>
          <a:p>
            <a:pPr algn="just">
              <a:spcAft>
                <a:spcPts val="450"/>
              </a:spcAft>
            </a:pPr>
            <a:r>
              <a:rPr lang="it-IT" sz="1050" dirty="0">
                <a:latin typeface="Century Gothic" panose="020B0502020202020204" pitchFamily="34" charset="0"/>
              </a:rPr>
              <a:t>I DMU di progetti o prodotti digitali, di norma, </a:t>
            </a:r>
            <a:r>
              <a:rPr lang="it-IT" sz="1050" b="1" dirty="0">
                <a:latin typeface="Century Gothic" panose="020B0502020202020204" pitchFamily="34" charset="0"/>
              </a:rPr>
              <a:t>precedono i prototipi interfaccia utente </a:t>
            </a:r>
            <a:r>
              <a:rPr lang="it-IT" sz="1050" dirty="0">
                <a:latin typeface="Century Gothic" panose="020B0502020202020204" pitchFamily="34" charset="0"/>
              </a:rPr>
              <a:t>(UI- User Interface), che consentono di valutarne meglio le caratteristiche funzionali oltre che quelle estetiche. </a:t>
            </a:r>
          </a:p>
          <a:p>
            <a:pPr algn="just">
              <a:spcAft>
                <a:spcPts val="450"/>
              </a:spcAft>
            </a:pPr>
            <a:endParaRPr lang="it-IT" sz="1050" dirty="0">
              <a:latin typeface="Century Gothic" panose="020B0502020202020204" pitchFamily="34" charset="0"/>
            </a:endParaRPr>
          </a:p>
          <a:p>
            <a:pPr algn="just">
              <a:spcAft>
                <a:spcPts val="450"/>
              </a:spcAft>
            </a:pPr>
            <a:r>
              <a:rPr lang="it-IT" sz="1050" dirty="0">
                <a:latin typeface="Century Gothic" panose="020B0502020202020204" pitchFamily="34" charset="0"/>
              </a:rPr>
              <a:t>Più nel dettaglio, l’uso di prototipi nella fase di sviluppo del prodotto permette alle imprese di valutarne sia il potenziale economico, ovvero l’esistenza di un’effettiva domanda del mercato per il prodotto proposto (monitorando le principali interazioni utente-interfaccia in termini sia di volumi che di user </a:t>
            </a:r>
            <a:r>
              <a:rPr lang="it-IT" sz="1050" dirty="0" err="1">
                <a:latin typeface="Century Gothic" panose="020B0502020202020204" pitchFamily="34" charset="0"/>
              </a:rPr>
              <a:t>experience</a:t>
            </a:r>
            <a:r>
              <a:rPr lang="it-IT" sz="1050" dirty="0">
                <a:latin typeface="Century Gothic" panose="020B0502020202020204" pitchFamily="34" charset="0"/>
              </a:rPr>
              <a:t>) sia la fattibilità, ossia la possibilità di ottenere il prodotto a costi sufficientemente bassi da rendere ragionevole il prezzo finale.</a:t>
            </a:r>
          </a:p>
        </p:txBody>
      </p:sp>
    </p:spTree>
    <p:extLst>
      <p:ext uri="{BB962C8B-B14F-4D97-AF65-F5344CB8AC3E}">
        <p14:creationId xmlns:p14="http://schemas.microsoft.com/office/powerpoint/2010/main" val="1708951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6">
            <a:extLst>
              <a:ext uri="{FF2B5EF4-FFF2-40B4-BE49-F238E27FC236}">
                <a16:creationId xmlns:a16="http://schemas.microsoft.com/office/drawing/2014/main" id="{56D736DE-6BCA-4F28-93C3-B2EFE17648B1}"/>
              </a:ext>
            </a:extLst>
          </p:cNvPr>
          <p:cNvSpPr txBox="1"/>
          <p:nvPr/>
        </p:nvSpPr>
        <p:spPr>
          <a:xfrm>
            <a:off x="783772" y="1676893"/>
            <a:ext cx="2752278" cy="3291840"/>
          </a:xfrm>
          <a:prstGeom prst="rect">
            <a:avLst/>
          </a:prstGeom>
        </p:spPr>
        <p:txBody>
          <a:bodyPr vert="horz" lIns="68580" tIns="34290" rIns="68580" bIns="34290" rtlCol="0" anchor="ctr">
            <a:normAutofit/>
          </a:bodyPr>
          <a:lstStyle/>
          <a:p>
            <a:pPr>
              <a:lnSpc>
                <a:spcPct val="90000"/>
              </a:lnSpc>
              <a:spcAft>
                <a:spcPts val="450"/>
              </a:spcAft>
            </a:pPr>
            <a:r>
              <a:rPr lang="en-US" sz="3000" b="1">
                <a:latin typeface="+mj-lt"/>
                <a:ea typeface="+mj-ea"/>
                <a:cs typeface="+mj-cs"/>
              </a:rPr>
              <a:t>POC Vs. prototipo: Qual è la differenza?</a:t>
            </a:r>
          </a:p>
        </p:txBody>
      </p:sp>
      <p:sp>
        <p:nvSpPr>
          <p:cNvPr id="31" name="TextBox 11">
            <a:extLst>
              <a:ext uri="{FF2B5EF4-FFF2-40B4-BE49-F238E27FC236}">
                <a16:creationId xmlns:a16="http://schemas.microsoft.com/office/drawing/2014/main" id="{9D8981EE-58A1-4D5F-BB19-709149848C7F}"/>
              </a:ext>
            </a:extLst>
          </p:cNvPr>
          <p:cNvSpPr txBox="1"/>
          <p:nvPr/>
        </p:nvSpPr>
        <p:spPr>
          <a:xfrm>
            <a:off x="4179510" y="1676893"/>
            <a:ext cx="4252565" cy="3291840"/>
          </a:xfrm>
          <a:prstGeom prst="rect">
            <a:avLst/>
          </a:prstGeom>
        </p:spPr>
        <p:txBody>
          <a:bodyPr vert="horz" lIns="68580" tIns="34290" rIns="68580" bIns="34290" rtlCol="0" anchor="ctr">
            <a:normAutofit fontScale="92500" lnSpcReduction="10000"/>
          </a:bodyPr>
          <a:lstStyle/>
          <a:p>
            <a:pPr indent="-171450" algn="just">
              <a:lnSpc>
                <a:spcPct val="90000"/>
              </a:lnSpc>
              <a:spcAft>
                <a:spcPts val="450"/>
              </a:spcAft>
              <a:buFont typeface="Arial" panose="020B0604020202020204" pitchFamily="34" charset="0"/>
              <a:buChar char="•"/>
            </a:pPr>
            <a:r>
              <a:rPr lang="it-IT" sz="1275" dirty="0"/>
              <a:t>POC e prototipo non sono sinonimi :</a:t>
            </a:r>
          </a:p>
          <a:p>
            <a:pPr indent="-171450" algn="just">
              <a:lnSpc>
                <a:spcPct val="90000"/>
              </a:lnSpc>
              <a:spcAft>
                <a:spcPts val="450"/>
              </a:spcAft>
              <a:buFont typeface="Arial" panose="020B0604020202020204" pitchFamily="34" charset="0"/>
              <a:buChar char="•"/>
            </a:pPr>
            <a:endParaRPr lang="it-IT" sz="1275" dirty="0"/>
          </a:p>
          <a:p>
            <a:pPr marL="214313" indent="-171450" algn="just">
              <a:lnSpc>
                <a:spcPct val="90000"/>
              </a:lnSpc>
              <a:spcAft>
                <a:spcPts val="450"/>
              </a:spcAft>
              <a:buFont typeface="Arial" panose="020B0604020202020204" pitchFamily="34" charset="0"/>
              <a:buChar char="•"/>
            </a:pPr>
            <a:r>
              <a:rPr lang="it-IT" sz="1275" dirty="0"/>
              <a:t>Un POC ha l’obiettivo di dimostrare se un prodotto può essere costruito o meno, mentre un prototipo presenta fisicamente le sue funzioni di base e come sarà sviluppato.</a:t>
            </a:r>
          </a:p>
          <a:p>
            <a:pPr marL="214313" indent="-171450" algn="just">
              <a:lnSpc>
                <a:spcPct val="90000"/>
              </a:lnSpc>
              <a:spcAft>
                <a:spcPts val="450"/>
              </a:spcAft>
              <a:buFont typeface="Arial" panose="020B0604020202020204" pitchFamily="34" charset="0"/>
              <a:buChar char="•"/>
            </a:pPr>
            <a:r>
              <a:rPr lang="it-IT" sz="1275" b="1" dirty="0"/>
              <a:t>Il POC è precedente al prototipo</a:t>
            </a:r>
            <a:r>
              <a:rPr lang="it-IT" sz="1275" dirty="0"/>
              <a:t>. Quando i responsabili del progetto possono dimostrare che la soluzione può essere costruita e le parti interessate concordano e approvano la proposta, possono procedere alla realizzazione di un prototipo, o di una versione campione, del prodotto.</a:t>
            </a:r>
          </a:p>
          <a:p>
            <a:pPr marL="214313" indent="-171450" algn="just">
              <a:lnSpc>
                <a:spcPct val="90000"/>
              </a:lnSpc>
              <a:spcAft>
                <a:spcPts val="450"/>
              </a:spcAft>
              <a:buFont typeface="Arial" panose="020B0604020202020204" pitchFamily="34" charset="0"/>
              <a:buChar char="•"/>
            </a:pPr>
            <a:r>
              <a:rPr lang="it-IT" sz="1275" b="1" dirty="0"/>
              <a:t>Il POC mira a testare l'idea o l'ipotesi</a:t>
            </a:r>
            <a:r>
              <a:rPr lang="it-IT" sz="1275" dirty="0"/>
              <a:t>, la prototipazione permette all'innovatore di dare vita al concetto creando un modello di lavoro interattivo della soluzione proposta.</a:t>
            </a:r>
          </a:p>
          <a:p>
            <a:pPr marL="214313" indent="-171450" algn="just">
              <a:lnSpc>
                <a:spcPct val="90000"/>
              </a:lnSpc>
              <a:spcAft>
                <a:spcPts val="450"/>
              </a:spcAft>
              <a:buFont typeface="Arial" panose="020B0604020202020204" pitchFamily="34" charset="0"/>
              <a:buChar char="•"/>
            </a:pPr>
            <a:r>
              <a:rPr lang="it-IT" sz="1275" b="1" dirty="0"/>
              <a:t>Il prototipo ha il design, l'aspetto, le funzioni, la navigazione, il layout e altri componenti del prodotto teoricamente visualizzati nel progetto POC</a:t>
            </a:r>
            <a:r>
              <a:rPr lang="it-IT" sz="1275" dirty="0"/>
              <a:t>.</a:t>
            </a: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Tree>
    <p:extLst>
      <p:ext uri="{BB962C8B-B14F-4D97-AF65-F5344CB8AC3E}">
        <p14:creationId xmlns:p14="http://schemas.microsoft.com/office/powerpoint/2010/main" val="1461003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roof of concept, cos'è, a cosa serve, perché è importante effettuarla -  Blockchain 4innovation % %">
            <a:extLst>
              <a:ext uri="{FF2B5EF4-FFF2-40B4-BE49-F238E27FC236}">
                <a16:creationId xmlns:a16="http://schemas.microsoft.com/office/drawing/2014/main" id="{7E9BE412-4625-4DC9-A29B-43325F15FF5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0851" r="19196" b="-1"/>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1" name="TextBox 11">
            <a:extLst>
              <a:ext uri="{FF2B5EF4-FFF2-40B4-BE49-F238E27FC236}">
                <a16:creationId xmlns:a16="http://schemas.microsoft.com/office/drawing/2014/main" id="{9D8981EE-58A1-4D5F-BB19-709149848C7F}"/>
              </a:ext>
            </a:extLst>
          </p:cNvPr>
          <p:cNvSpPr txBox="1"/>
          <p:nvPr/>
        </p:nvSpPr>
        <p:spPr>
          <a:xfrm>
            <a:off x="4567930" y="2673512"/>
            <a:ext cx="3733184" cy="2729467"/>
          </a:xfrm>
          <a:prstGeom prst="rect">
            <a:avLst/>
          </a:prstGeom>
        </p:spPr>
        <p:txBody>
          <a:bodyPr vert="horz" lIns="68580" tIns="34290" rIns="68580" bIns="34290" rtlCol="0" anchor="ctr">
            <a:normAutofit lnSpcReduction="10000"/>
          </a:bodyPr>
          <a:lstStyle/>
          <a:p>
            <a:pPr marL="214313" indent="-171450">
              <a:lnSpc>
                <a:spcPct val="90000"/>
              </a:lnSpc>
              <a:spcAft>
                <a:spcPts val="450"/>
              </a:spcAft>
              <a:buFont typeface="Arial" panose="020B0604020202020204" pitchFamily="34" charset="0"/>
              <a:buChar char="•"/>
            </a:pPr>
            <a:r>
              <a:rPr lang="it-IT" sz="1500">
                <a:solidFill>
                  <a:srgbClr val="000000"/>
                </a:solidFill>
              </a:rPr>
              <a:t>Il Proof of Concept è utilizzato per dimostrare la fattibilità di un'idea o di un concetto proposto al fine di risolvere un'esigenza di business. </a:t>
            </a:r>
          </a:p>
          <a:p>
            <a:pPr marL="214313" indent="-171450">
              <a:lnSpc>
                <a:spcPct val="90000"/>
              </a:lnSpc>
              <a:spcAft>
                <a:spcPts val="450"/>
              </a:spcAft>
              <a:buFont typeface="Arial" panose="020B0604020202020204" pitchFamily="34" charset="0"/>
              <a:buChar char="•"/>
            </a:pPr>
            <a:r>
              <a:rPr lang="it-IT" sz="1500">
                <a:solidFill>
                  <a:srgbClr val="000000"/>
                </a:solidFill>
              </a:rPr>
              <a:t>Aiuta a identificare potenziali problemi tecnici e logistici che potrebbero interferire con il soddisfacimento dei criteri di successo, ma fornisce anche l'opportunità di raccogliere feedback sul prodotto/servizio, mitigando al contempo il rischio, fornendo scelte decisionali nelle prime fasi del ciclo di sviluppo.</a:t>
            </a:r>
          </a:p>
          <a:p>
            <a:pPr indent="-171450">
              <a:lnSpc>
                <a:spcPct val="90000"/>
              </a:lnSpc>
              <a:spcAft>
                <a:spcPts val="450"/>
              </a:spcAft>
              <a:buFont typeface="Arial" panose="020B0604020202020204" pitchFamily="34" charset="0"/>
              <a:buChar char="•"/>
            </a:pPr>
            <a:endParaRPr lang="it-IT" sz="1500">
              <a:solidFill>
                <a:srgbClr val="000000"/>
              </a:solidFill>
            </a:endParaRP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a:latin typeface="Century Gothic" panose="020B0502020202020204" pitchFamily="34" charset="0"/>
              </a:rPr>
              <a:t>1</a:t>
            </a:r>
            <a:endParaRPr lang="it-IT">
              <a:latin typeface="Century Gothic" panose="020B0502020202020204" pitchFamily="34" charset="0"/>
            </a:endParaRPr>
          </a:p>
        </p:txBody>
      </p:sp>
    </p:spTree>
    <p:extLst>
      <p:ext uri="{BB962C8B-B14F-4D97-AF65-F5344CB8AC3E}">
        <p14:creationId xmlns:p14="http://schemas.microsoft.com/office/powerpoint/2010/main" val="2942905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r>
              <a:rPr lang="en-GB" dirty="0">
                <a:latin typeface="Century Gothic" panose="020B0502020202020204" pitchFamily="34" charset="0"/>
              </a:rPr>
              <a:t>1</a:t>
            </a:r>
            <a:endParaRPr lang="it-IT" dirty="0">
              <a:latin typeface="Century Gothic" panose="020B0502020202020204" pitchFamily="34" charset="0"/>
            </a:endParaRPr>
          </a:p>
        </p:txBody>
      </p:sp>
      <p:sp>
        <p:nvSpPr>
          <p:cNvPr id="31" name="TextBox 11">
            <a:extLst>
              <a:ext uri="{FF2B5EF4-FFF2-40B4-BE49-F238E27FC236}">
                <a16:creationId xmlns:a16="http://schemas.microsoft.com/office/drawing/2014/main" id="{9D8981EE-58A1-4D5F-BB19-709149848C7F}"/>
              </a:ext>
            </a:extLst>
          </p:cNvPr>
          <p:cNvSpPr txBox="1"/>
          <p:nvPr/>
        </p:nvSpPr>
        <p:spPr>
          <a:xfrm>
            <a:off x="751395" y="1612003"/>
            <a:ext cx="3820605" cy="3785652"/>
          </a:xfrm>
          <a:prstGeom prst="rect">
            <a:avLst/>
          </a:prstGeom>
          <a:noFill/>
        </p:spPr>
        <p:txBody>
          <a:bodyPr wrap="square" rtlCol="0">
            <a:spAutoFit/>
          </a:bodyPr>
          <a:lstStyle/>
          <a:p>
            <a:endParaRPr lang="it-IT" sz="1200" dirty="0">
              <a:latin typeface="Century Gothic" panose="020B0502020202020204" pitchFamily="34" charset="0"/>
            </a:endParaRPr>
          </a:p>
          <a:p>
            <a:r>
              <a:rPr lang="it-IT" sz="1200" b="1" dirty="0">
                <a:latin typeface="Century Gothic" panose="020B0502020202020204" pitchFamily="34" charset="0"/>
              </a:rPr>
              <a:t>Cosa non funziona?</a:t>
            </a:r>
          </a:p>
          <a:p>
            <a:endParaRPr lang="it-IT" sz="1200" dirty="0">
              <a:latin typeface="Century Gothic" panose="020B0502020202020204" pitchFamily="34" charset="0"/>
            </a:endParaRPr>
          </a:p>
          <a:p>
            <a:pPr marL="214313" indent="-214313">
              <a:buFontTx/>
              <a:buChar char="-"/>
            </a:pPr>
            <a:r>
              <a:rPr lang="it-IT" sz="1200" dirty="0">
                <a:latin typeface="Century Gothic" panose="020B0502020202020204" pitchFamily="34" charset="0"/>
              </a:rPr>
              <a:t>Una mancanza di allineamento tra le figure e gli stakeholder  coinvolti</a:t>
            </a:r>
          </a:p>
          <a:p>
            <a:pPr marL="214313" indent="-214313">
              <a:buFontTx/>
              <a:buChar char="-"/>
            </a:pPr>
            <a:r>
              <a:rPr lang="it-IT" sz="1200" dirty="0">
                <a:latin typeface="Century Gothic" panose="020B0502020202020204" pitchFamily="34" charset="0"/>
              </a:rPr>
              <a:t>Mancanza di pianificazione e design</a:t>
            </a:r>
          </a:p>
          <a:p>
            <a:pPr marL="214313" indent="-214313">
              <a:buFontTx/>
              <a:buChar char="-"/>
            </a:pPr>
            <a:r>
              <a:rPr lang="it-IT" sz="1200" dirty="0">
                <a:latin typeface="Century Gothic" panose="020B0502020202020204" pitchFamily="34" charset="0"/>
              </a:rPr>
              <a:t>Mancanza di obiettivi e ambiti definiti</a:t>
            </a:r>
          </a:p>
          <a:p>
            <a:pPr marL="214313" indent="-214313">
              <a:buFontTx/>
              <a:buChar char="-"/>
            </a:pPr>
            <a:r>
              <a:rPr lang="it-IT" sz="1200" dirty="0">
                <a:latin typeface="Century Gothic" panose="020B0502020202020204" pitchFamily="34" charset="0"/>
              </a:rPr>
              <a:t>Ignorare l’importanza della gestione dei dati</a:t>
            </a:r>
          </a:p>
          <a:p>
            <a:pPr marL="214313" indent="-214313">
              <a:buFontTx/>
              <a:buChar char="-"/>
            </a:pPr>
            <a:r>
              <a:rPr lang="it-IT" sz="1200" dirty="0">
                <a:latin typeface="Century Gothic" panose="020B0502020202020204" pitchFamily="34" charset="0"/>
              </a:rPr>
              <a:t>Scelta erronea degli strumenti e delle tecniche di data </a:t>
            </a:r>
            <a:r>
              <a:rPr lang="it-IT" sz="1200" dirty="0" err="1">
                <a:latin typeface="Century Gothic" panose="020B0502020202020204" pitchFamily="34" charset="0"/>
              </a:rPr>
              <a:t>mining</a:t>
            </a:r>
            <a:r>
              <a:rPr lang="it-IT" sz="1200" dirty="0">
                <a:latin typeface="Century Gothic" panose="020B0502020202020204" pitchFamily="34" charset="0"/>
              </a:rPr>
              <a:t> e machine learning</a:t>
            </a:r>
          </a:p>
          <a:p>
            <a:pPr marL="214313" indent="-214313">
              <a:buFontTx/>
              <a:buChar char="-"/>
            </a:pPr>
            <a:r>
              <a:rPr lang="it-IT" sz="1200" dirty="0">
                <a:latin typeface="Century Gothic" panose="020B0502020202020204" pitchFamily="34" charset="0"/>
              </a:rPr>
              <a:t>Scelta erronea </a:t>
            </a:r>
            <a:r>
              <a:rPr lang="it-IT" sz="1200" dirty="0" err="1">
                <a:latin typeface="Century Gothic" panose="020B0502020202020204" pitchFamily="34" charset="0"/>
              </a:rPr>
              <a:t>deI</a:t>
            </a:r>
            <a:r>
              <a:rPr lang="it-IT" sz="1200" dirty="0">
                <a:latin typeface="Century Gothic" panose="020B0502020202020204" pitchFamily="34" charset="0"/>
              </a:rPr>
              <a:t> caso d’uso</a:t>
            </a:r>
          </a:p>
          <a:p>
            <a:pPr marL="214313" indent="-214313">
              <a:buFontTx/>
              <a:buChar char="-"/>
            </a:pPr>
            <a:r>
              <a:rPr lang="it-IT" sz="1200" dirty="0">
                <a:latin typeface="Century Gothic" panose="020B0502020202020204" pitchFamily="34" charset="0"/>
              </a:rPr>
              <a:t>Superare i tre mesi nella fase POC</a:t>
            </a:r>
          </a:p>
          <a:p>
            <a:pPr marL="214313" indent="-214313">
              <a:buFontTx/>
              <a:buChar char="-"/>
            </a:pPr>
            <a:r>
              <a:rPr lang="it-IT" sz="1200" dirty="0">
                <a:latin typeface="Century Gothic" panose="020B0502020202020204" pitchFamily="34" charset="0"/>
              </a:rPr>
              <a:t>Comporre una squadra con troppi componenti o troppo pochi</a:t>
            </a:r>
          </a:p>
          <a:p>
            <a:pPr marL="214313" indent="-214313">
              <a:buFontTx/>
              <a:buChar char="-"/>
            </a:pPr>
            <a:r>
              <a:rPr lang="it-IT" sz="1200" dirty="0">
                <a:latin typeface="Century Gothic" panose="020B0502020202020204" pitchFamily="34" charset="0"/>
              </a:rPr>
              <a:t>Il mancato passaggio dei dati del POC in produzione</a:t>
            </a:r>
          </a:p>
          <a:p>
            <a:pPr marL="214313" indent="-214313">
              <a:buFontTx/>
              <a:buChar char="-"/>
            </a:pPr>
            <a:endParaRPr lang="it-IT" sz="1200" dirty="0">
              <a:latin typeface="Century Gothic" panose="020B0502020202020204" pitchFamily="34" charset="0"/>
            </a:endParaRPr>
          </a:p>
          <a:p>
            <a:endParaRPr lang="it-IT" sz="1200" dirty="0">
              <a:latin typeface="Century Gothic" panose="020B0502020202020204" pitchFamily="34" charset="0"/>
            </a:endParaRPr>
          </a:p>
          <a:p>
            <a:pPr marL="214313" indent="-214313">
              <a:buFontTx/>
              <a:buChar char="-"/>
            </a:pPr>
            <a:endParaRPr lang="it-IT" sz="1200" dirty="0">
              <a:latin typeface="Century Gothic" panose="020B0502020202020204" pitchFamily="34" charset="0"/>
            </a:endParaRPr>
          </a:p>
          <a:p>
            <a:endParaRPr lang="it-IT" sz="1200" dirty="0">
              <a:latin typeface="Century Gothic" panose="020B0502020202020204" pitchFamily="34" charset="0"/>
            </a:endParaRPr>
          </a:p>
        </p:txBody>
      </p:sp>
      <p:pic>
        <p:nvPicPr>
          <p:cNvPr id="17410" name="Picture 2" descr="Contro i salariati, continua il fallimento facile * MPS - Movimento per il  socialismo">
            <a:extLst>
              <a:ext uri="{FF2B5EF4-FFF2-40B4-BE49-F238E27FC236}">
                <a16:creationId xmlns:a16="http://schemas.microsoft.com/office/drawing/2014/main" id="{46F604E9-76DC-4AE6-8E6E-491DF7C14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36" y="2223419"/>
            <a:ext cx="2361010" cy="112044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C783F445-A57D-764F-8AEF-E3C4D9449391}"/>
              </a:ext>
            </a:extLst>
          </p:cNvPr>
          <p:cNvSpPr txBox="1"/>
          <p:nvPr/>
        </p:nvSpPr>
        <p:spPr>
          <a:xfrm>
            <a:off x="5506636" y="3493287"/>
            <a:ext cx="2530047" cy="2031325"/>
          </a:xfrm>
          <a:prstGeom prst="rect">
            <a:avLst/>
          </a:prstGeom>
          <a:noFill/>
        </p:spPr>
        <p:txBody>
          <a:bodyPr wrap="square" rtlCol="0">
            <a:spAutoFit/>
          </a:bodyPr>
          <a:lstStyle/>
          <a:p>
            <a:pPr algn="ctr"/>
            <a:r>
              <a:rPr lang="it-IT" dirty="0">
                <a:latin typeface="Century Gothic" panose="020B0502020202020204" pitchFamily="34" charset="0"/>
              </a:rPr>
              <a:t>l’87% dei progetti che hanno ad oggetto dati non arrivano in produzione.</a:t>
            </a:r>
          </a:p>
          <a:p>
            <a:pPr algn="ctr"/>
            <a:r>
              <a:rPr lang="it-IT" dirty="0">
                <a:latin typeface="Century Gothic" panose="020B0502020202020204" pitchFamily="34" charset="0"/>
              </a:rPr>
              <a:t>(Informatica Report)</a:t>
            </a:r>
          </a:p>
          <a:p>
            <a:pPr algn="ctr"/>
            <a:endParaRPr lang="it-IT" dirty="0"/>
          </a:p>
        </p:txBody>
      </p:sp>
    </p:spTree>
    <p:extLst>
      <p:ext uri="{BB962C8B-B14F-4D97-AF65-F5344CB8AC3E}">
        <p14:creationId xmlns:p14="http://schemas.microsoft.com/office/powerpoint/2010/main" val="1762766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717BCF-4143-BC44-A76C-F9C89DA3A764}"/>
              </a:ext>
            </a:extLst>
          </p:cNvPr>
          <p:cNvSpPr>
            <a:spLocks noGrp="1"/>
          </p:cNvSpPr>
          <p:nvPr>
            <p:ph type="title"/>
          </p:nvPr>
        </p:nvSpPr>
        <p:spPr>
          <a:xfrm>
            <a:off x="1647826" y="1408713"/>
            <a:ext cx="3733799" cy="2373784"/>
          </a:xfrm>
        </p:spPr>
        <p:txBody>
          <a:bodyPr vert="horz" wrap="square" lIns="68580" tIns="34290" rIns="68580" bIns="34290" numCol="1" rtlCol="0" anchor="b" anchorCtr="0" compatLnSpc="1">
            <a:prstTxWarp prst="textNoShape">
              <a:avLst/>
            </a:prstTxWarp>
            <a:normAutofit fontScale="90000"/>
          </a:bodyPr>
          <a:lstStyle/>
          <a:p>
            <a:r>
              <a:rPr lang="en-US" sz="3900" kern="1200" dirty="0" err="1">
                <a:solidFill>
                  <a:schemeClr val="tx1"/>
                </a:solidFill>
                <a:latin typeface="+mj-lt"/>
                <a:ea typeface="+mj-ea"/>
                <a:cs typeface="+mj-cs"/>
              </a:rPr>
              <a:t>Qualche</a:t>
            </a:r>
            <a:r>
              <a:rPr lang="en-US" sz="3900" kern="1200" dirty="0">
                <a:solidFill>
                  <a:schemeClr val="tx1"/>
                </a:solidFill>
                <a:latin typeface="+mj-lt"/>
                <a:ea typeface="+mj-ea"/>
                <a:cs typeface="+mj-cs"/>
              </a:rPr>
              <a:t> </a:t>
            </a:r>
            <a:r>
              <a:rPr lang="en-US" sz="3900" kern="1200" dirty="0" err="1">
                <a:solidFill>
                  <a:schemeClr val="tx1"/>
                </a:solidFill>
                <a:latin typeface="+mj-lt"/>
                <a:ea typeface="+mj-ea"/>
                <a:cs typeface="+mj-cs"/>
              </a:rPr>
              <a:t>suggerimento</a:t>
            </a:r>
            <a:r>
              <a:rPr lang="en-US" sz="3900" kern="1200" dirty="0">
                <a:solidFill>
                  <a:schemeClr val="tx1"/>
                </a:solidFill>
                <a:latin typeface="+mj-lt"/>
                <a:ea typeface="+mj-ea"/>
                <a:cs typeface="+mj-cs"/>
              </a:rPr>
              <a:t> per </a:t>
            </a:r>
            <a:r>
              <a:rPr lang="en-US" sz="3900" kern="1200" dirty="0" err="1">
                <a:solidFill>
                  <a:schemeClr val="tx1"/>
                </a:solidFill>
                <a:latin typeface="+mj-lt"/>
                <a:ea typeface="+mj-ea"/>
                <a:cs typeface="+mj-cs"/>
              </a:rPr>
              <a:t>ridurre</a:t>
            </a:r>
            <a:r>
              <a:rPr lang="en-US" sz="3900" kern="1200" dirty="0">
                <a:solidFill>
                  <a:schemeClr val="tx1"/>
                </a:solidFill>
                <a:latin typeface="+mj-lt"/>
                <a:ea typeface="+mj-ea"/>
                <a:cs typeface="+mj-cs"/>
              </a:rPr>
              <a:t> </a:t>
            </a:r>
            <a:r>
              <a:rPr lang="en-US" sz="3900" kern="1200" dirty="0" err="1">
                <a:solidFill>
                  <a:schemeClr val="tx1"/>
                </a:solidFill>
                <a:latin typeface="+mj-lt"/>
                <a:ea typeface="+mj-ea"/>
                <a:cs typeface="+mj-cs"/>
              </a:rPr>
              <a:t>gli</a:t>
            </a:r>
            <a:r>
              <a:rPr lang="en-US" sz="3900" kern="1200" dirty="0">
                <a:solidFill>
                  <a:schemeClr val="tx1"/>
                </a:solidFill>
                <a:latin typeface="+mj-lt"/>
                <a:ea typeface="+mj-ea"/>
                <a:cs typeface="+mj-cs"/>
              </a:rPr>
              <a:t> </a:t>
            </a:r>
            <a:r>
              <a:rPr lang="en-US" sz="3900" kern="1200" dirty="0" err="1">
                <a:solidFill>
                  <a:schemeClr val="tx1"/>
                </a:solidFill>
                <a:latin typeface="+mj-lt"/>
                <a:ea typeface="+mj-ea"/>
                <a:cs typeface="+mj-cs"/>
              </a:rPr>
              <a:t>errori</a:t>
            </a:r>
            <a:endParaRPr lang="en-US" sz="3900" kern="1200" dirty="0">
              <a:solidFill>
                <a:schemeClr val="tx1"/>
              </a:solidFill>
              <a:latin typeface="+mj-lt"/>
              <a:ea typeface="+mj-ea"/>
              <a:cs typeface="+mj-cs"/>
            </a:endParaRPr>
          </a:p>
        </p:txBody>
      </p:sp>
      <p:pic>
        <p:nvPicPr>
          <p:cNvPr id="8" name="Graphic 7" descr="Segno di spunta">
            <a:extLst>
              <a:ext uri="{FF2B5EF4-FFF2-40B4-BE49-F238E27FC236}">
                <a16:creationId xmlns:a16="http://schemas.microsoft.com/office/drawing/2014/main" id="{A4B7B479-23A7-4C08-9679-7C15E9672B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162" y="2939715"/>
            <a:ext cx="966788" cy="966788"/>
          </a:xfrm>
          <a:prstGeom prst="rect">
            <a:avLst/>
          </a:prstGeom>
        </p:spPr>
      </p:pic>
      <p:sp>
        <p:nvSpPr>
          <p:cNvPr id="4" name="Segnaposto numero diapositiva 3">
            <a:extLst>
              <a:ext uri="{FF2B5EF4-FFF2-40B4-BE49-F238E27FC236}">
                <a16:creationId xmlns:a16="http://schemas.microsoft.com/office/drawing/2014/main" id="{F7C10F3C-3027-DD47-908E-D530C9A03E9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56</a:t>
            </a:fld>
            <a:endParaRPr lang="en-US"/>
          </a:p>
        </p:txBody>
      </p:sp>
    </p:spTree>
    <p:extLst>
      <p:ext uri="{BB962C8B-B14F-4D97-AF65-F5344CB8AC3E}">
        <p14:creationId xmlns:p14="http://schemas.microsoft.com/office/powerpoint/2010/main" val="3741147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e 5 metriche di lead generation che devi conoscere! - Lead Champion">
            <a:extLst>
              <a:ext uri="{FF2B5EF4-FFF2-40B4-BE49-F238E27FC236}">
                <a16:creationId xmlns:a16="http://schemas.microsoft.com/office/drawing/2014/main" id="{CE0D6F0E-A724-4090-B186-AC16C266778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33222" r="13037" b="2"/>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
        <p:nvSpPr>
          <p:cNvPr id="33" name="TextBox 6">
            <a:extLst>
              <a:ext uri="{FF2B5EF4-FFF2-40B4-BE49-F238E27FC236}">
                <a16:creationId xmlns:a16="http://schemas.microsoft.com/office/drawing/2014/main" id="{56D736DE-6BCA-4F28-93C3-B2EFE17648B1}"/>
              </a:ext>
            </a:extLst>
          </p:cNvPr>
          <p:cNvSpPr txBox="1"/>
          <p:nvPr/>
        </p:nvSpPr>
        <p:spPr>
          <a:xfrm>
            <a:off x="1619672" y="653689"/>
            <a:ext cx="4477829" cy="710451"/>
          </a:xfrm>
          <a:prstGeom prst="rect">
            <a:avLst/>
          </a:prstGeom>
          <a:solidFill>
            <a:schemeClr val="bg1"/>
          </a:solidFill>
        </p:spPr>
        <p:txBody>
          <a:bodyPr wrap="square" rtlCol="0">
            <a:spAutoFit/>
          </a:bodyPr>
          <a:lstStyle/>
          <a:p>
            <a:pPr>
              <a:spcAft>
                <a:spcPts val="450"/>
              </a:spcAft>
            </a:pPr>
            <a:r>
              <a:rPr lang="en-GB" b="1" dirty="0">
                <a:latin typeface="Century Gothic" panose="020B0502020202020204" pitchFamily="34" charset="0"/>
              </a:rPr>
              <a:t># 1: </a:t>
            </a:r>
            <a:r>
              <a:rPr lang="en-US" b="1" dirty="0" err="1">
                <a:solidFill>
                  <a:srgbClr val="000000"/>
                </a:solidFill>
              </a:rPr>
              <a:t>Definire</a:t>
            </a:r>
            <a:r>
              <a:rPr lang="en-US" b="1" dirty="0">
                <a:solidFill>
                  <a:srgbClr val="000000"/>
                </a:solidFill>
              </a:rPr>
              <a:t> le </a:t>
            </a:r>
            <a:r>
              <a:rPr lang="en-US" b="1" dirty="0" err="1">
                <a:solidFill>
                  <a:srgbClr val="000000"/>
                </a:solidFill>
              </a:rPr>
              <a:t>giuste</a:t>
            </a:r>
            <a:r>
              <a:rPr lang="en-US" b="1" dirty="0">
                <a:solidFill>
                  <a:srgbClr val="000000"/>
                </a:solidFill>
              </a:rPr>
              <a:t> </a:t>
            </a:r>
            <a:r>
              <a:rPr lang="en-US" b="1" dirty="0" err="1">
                <a:solidFill>
                  <a:srgbClr val="000000"/>
                </a:solidFill>
              </a:rPr>
              <a:t>metriche</a:t>
            </a:r>
            <a:endParaRPr lang="en-US" b="1" dirty="0">
              <a:solidFill>
                <a:srgbClr val="000000"/>
              </a:solidFill>
            </a:endParaRPr>
          </a:p>
          <a:p>
            <a:pPr>
              <a:spcAft>
                <a:spcPts val="450"/>
              </a:spcAft>
            </a:pPr>
            <a:endParaRPr lang="it-IT" b="1" dirty="0">
              <a:latin typeface="Century Gothic" panose="020B0502020202020204" pitchFamily="34" charset="0"/>
            </a:endParaRPr>
          </a:p>
        </p:txBody>
      </p:sp>
      <p:sp>
        <p:nvSpPr>
          <p:cNvPr id="31" name="TextBox 11">
            <a:extLst>
              <a:ext uri="{FF2B5EF4-FFF2-40B4-BE49-F238E27FC236}">
                <a16:creationId xmlns:a16="http://schemas.microsoft.com/office/drawing/2014/main" id="{9D8981EE-58A1-4D5F-BB19-709149848C7F}"/>
              </a:ext>
            </a:extLst>
          </p:cNvPr>
          <p:cNvSpPr txBox="1"/>
          <p:nvPr/>
        </p:nvSpPr>
        <p:spPr>
          <a:xfrm>
            <a:off x="4676551" y="1133307"/>
            <a:ext cx="3733184" cy="2729467"/>
          </a:xfrm>
          <a:prstGeom prst="rect">
            <a:avLst/>
          </a:prstGeom>
        </p:spPr>
        <p:txBody>
          <a:bodyPr vert="horz" lIns="68580" tIns="34290" rIns="68580" bIns="34290" rtlCol="0" anchor="ctr">
            <a:normAutofit/>
          </a:bodyPr>
          <a:lstStyle/>
          <a:p>
            <a:pPr marL="214313" indent="-171450">
              <a:lnSpc>
                <a:spcPct val="90000"/>
              </a:lnSpc>
              <a:spcAft>
                <a:spcPts val="450"/>
              </a:spcAft>
              <a:buFont typeface="Arial" panose="020B0604020202020204" pitchFamily="34" charset="0"/>
              <a:buChar char="•"/>
            </a:pPr>
            <a:endParaRPr lang="it-IT" sz="1275" dirty="0">
              <a:solidFill>
                <a:srgbClr val="000000"/>
              </a:solidFill>
            </a:endParaRPr>
          </a:p>
          <a:p>
            <a:pPr>
              <a:lnSpc>
                <a:spcPct val="90000"/>
              </a:lnSpc>
              <a:spcAft>
                <a:spcPts val="450"/>
              </a:spcAft>
            </a:pPr>
            <a:r>
              <a:rPr lang="it-IT" sz="1275" dirty="0">
                <a:solidFill>
                  <a:srgbClr val="000000"/>
                </a:solidFill>
              </a:rPr>
              <a:t>Un POC e fase test di successo deve dimostrare:</a:t>
            </a:r>
          </a:p>
          <a:p>
            <a:pPr>
              <a:lnSpc>
                <a:spcPct val="90000"/>
              </a:lnSpc>
              <a:spcAft>
                <a:spcPts val="450"/>
              </a:spcAft>
            </a:pPr>
            <a:endParaRPr lang="it-IT" sz="1275" dirty="0">
              <a:solidFill>
                <a:srgbClr val="000000"/>
              </a:solidFill>
            </a:endParaRPr>
          </a:p>
          <a:p>
            <a:pPr>
              <a:lnSpc>
                <a:spcPct val="90000"/>
              </a:lnSpc>
              <a:spcAft>
                <a:spcPts val="450"/>
              </a:spcAft>
            </a:pPr>
            <a:r>
              <a:rPr lang="it-IT" sz="1275" dirty="0">
                <a:solidFill>
                  <a:srgbClr val="000000"/>
                </a:solidFill>
              </a:rPr>
              <a:t>a. Che il progetto darà un ritorno misurabile.</a:t>
            </a:r>
          </a:p>
          <a:p>
            <a:pPr>
              <a:lnSpc>
                <a:spcPct val="90000"/>
              </a:lnSpc>
              <a:spcAft>
                <a:spcPts val="450"/>
              </a:spcAft>
            </a:pPr>
            <a:r>
              <a:rPr lang="it-IT" sz="1275" dirty="0">
                <a:solidFill>
                  <a:srgbClr val="000000"/>
                </a:solidFill>
              </a:rPr>
              <a:t>b. Che lo </a:t>
            </a:r>
            <a:r>
              <a:rPr lang="it-IT" sz="1275" dirty="0" err="1">
                <a:solidFill>
                  <a:srgbClr val="000000"/>
                </a:solidFill>
              </a:rPr>
              <a:t>stack</a:t>
            </a:r>
            <a:r>
              <a:rPr lang="it-IT" sz="1275" dirty="0">
                <a:solidFill>
                  <a:srgbClr val="000000"/>
                </a:solidFill>
              </a:rPr>
              <a:t> tecnologico utilizzato per il progetto aiuterà gli stakeholder a ottenere tale ritorno in modo affidabile e ripetibile.</a:t>
            </a:r>
          </a:p>
          <a:p>
            <a:pPr>
              <a:lnSpc>
                <a:spcPct val="90000"/>
              </a:lnSpc>
              <a:spcAft>
                <a:spcPts val="450"/>
              </a:spcAft>
            </a:pPr>
            <a:r>
              <a:rPr lang="it-IT" sz="1275" dirty="0">
                <a:solidFill>
                  <a:srgbClr val="000000"/>
                </a:solidFill>
              </a:rPr>
              <a:t>c. Che l'architettura della soluzione vale un ulteriore investimento una volta che si inizia a rendere operativo il progetto. </a:t>
            </a:r>
          </a:p>
          <a:p>
            <a:pPr indent="-171450">
              <a:lnSpc>
                <a:spcPct val="90000"/>
              </a:lnSpc>
              <a:spcAft>
                <a:spcPts val="450"/>
              </a:spcAft>
              <a:buFont typeface="Arial" panose="020B0604020202020204" pitchFamily="34" charset="0"/>
              <a:buChar char="•"/>
            </a:pPr>
            <a:endParaRPr lang="it-IT" sz="1275" dirty="0">
              <a:solidFill>
                <a:srgbClr val="000000"/>
              </a:solidFill>
            </a:endParaRPr>
          </a:p>
        </p:txBody>
      </p:sp>
      <p:sp>
        <p:nvSpPr>
          <p:cNvPr id="10" name="TextBox 11">
            <a:extLst>
              <a:ext uri="{FF2B5EF4-FFF2-40B4-BE49-F238E27FC236}">
                <a16:creationId xmlns:a16="http://schemas.microsoft.com/office/drawing/2014/main" id="{5C974A80-8C6F-8C47-ABD9-7FEC05E2A8D7}"/>
              </a:ext>
            </a:extLst>
          </p:cNvPr>
          <p:cNvSpPr txBox="1"/>
          <p:nvPr/>
        </p:nvSpPr>
        <p:spPr>
          <a:xfrm>
            <a:off x="4661551" y="3409657"/>
            <a:ext cx="3628517" cy="2723823"/>
          </a:xfrm>
          <a:prstGeom prst="rect">
            <a:avLst/>
          </a:prstGeom>
          <a:noFill/>
        </p:spPr>
        <p:txBody>
          <a:bodyPr wrap="square" rtlCol="0">
            <a:spAutoFit/>
          </a:bodyPr>
          <a:lstStyle/>
          <a:p>
            <a:pPr marL="214313" indent="-214313">
              <a:buFont typeface="Arial" panose="020B0604020202020204" pitchFamily="34" charset="0"/>
              <a:buChar char="•"/>
            </a:pPr>
            <a:endParaRPr lang="it-IT" sz="900" dirty="0">
              <a:latin typeface="Century Gothic" panose="020B0502020202020204" pitchFamily="34" charset="0"/>
            </a:endParaRPr>
          </a:p>
          <a:p>
            <a:pPr marL="214313" indent="-214313">
              <a:buFont typeface="Arial" panose="020B0604020202020204" pitchFamily="34" charset="0"/>
              <a:buChar char="•"/>
            </a:pPr>
            <a:r>
              <a:rPr lang="it-IT" sz="900" dirty="0">
                <a:latin typeface="Century Gothic" panose="020B0502020202020204" pitchFamily="34" charset="0"/>
              </a:rPr>
              <a:t>Esempi di metriche quantitative</a:t>
            </a:r>
          </a:p>
          <a:p>
            <a:endParaRPr lang="it-IT" sz="900" dirty="0">
              <a:latin typeface="Century Gothic" panose="020B0502020202020204" pitchFamily="34" charset="0"/>
            </a:endParaRPr>
          </a:p>
          <a:p>
            <a:pPr marL="214313" indent="-214313">
              <a:buFontTx/>
              <a:buChar char="-"/>
            </a:pPr>
            <a:r>
              <a:rPr lang="it-IT" sz="900" dirty="0">
                <a:latin typeface="Century Gothic" panose="020B0502020202020204" pitchFamily="34" charset="0"/>
              </a:rPr>
              <a:t>Identificare N° prospettive di ricavi potenziali elevati entro un mese.</a:t>
            </a:r>
          </a:p>
          <a:p>
            <a:pPr marL="214313" indent="-214313">
              <a:buFontTx/>
              <a:buChar char="-"/>
            </a:pPr>
            <a:r>
              <a:rPr lang="it-IT" sz="900" dirty="0">
                <a:latin typeface="Century Gothic" panose="020B0502020202020204" pitchFamily="34" charset="0"/>
              </a:rPr>
              <a:t>Identificare le anomalie nei dati di contabilità generale il 30% più velocemente che nel sistema tradizionale.</a:t>
            </a:r>
          </a:p>
          <a:p>
            <a:pPr marL="214313" indent="-214313">
              <a:buFontTx/>
              <a:buChar char="-"/>
            </a:pPr>
            <a:r>
              <a:rPr lang="it-IT" sz="900" dirty="0">
                <a:latin typeface="Century Gothic" panose="020B0502020202020204" pitchFamily="34" charset="0"/>
              </a:rPr>
              <a:t>Rendere disponibili N° preferenze dei clienti sui prodotti</a:t>
            </a:r>
          </a:p>
          <a:p>
            <a:endParaRPr lang="it-IT" sz="900" dirty="0">
              <a:latin typeface="Century Gothic" panose="020B0502020202020204" pitchFamily="34" charset="0"/>
            </a:endParaRPr>
          </a:p>
          <a:p>
            <a:pPr marL="214313" indent="-214313">
              <a:buFont typeface="Arial" panose="020B0604020202020204" pitchFamily="34" charset="0"/>
              <a:buChar char="•"/>
            </a:pPr>
            <a:r>
              <a:rPr lang="it-IT" sz="900" dirty="0">
                <a:latin typeface="Century Gothic" panose="020B0502020202020204" pitchFamily="34" charset="0"/>
              </a:rPr>
              <a:t>Esempi di metriche qualitative</a:t>
            </a:r>
          </a:p>
          <a:p>
            <a:pPr marL="214313" indent="-214313">
              <a:buFontTx/>
              <a:buChar char="-"/>
            </a:pPr>
            <a:r>
              <a:rPr lang="it-IT" sz="900" dirty="0">
                <a:latin typeface="Century Gothic" panose="020B0502020202020204" pitchFamily="34" charset="0"/>
              </a:rPr>
              <a:t>Agilità: Consentire agli addetti al marketing di porre domande più sofisticate, come ad esempio: chi sono i miei clienti più influenti?</a:t>
            </a:r>
          </a:p>
          <a:p>
            <a:pPr marL="214313" indent="-214313">
              <a:buFontTx/>
              <a:buChar char="-"/>
            </a:pPr>
            <a:r>
              <a:rPr lang="it-IT" sz="900" dirty="0">
                <a:latin typeface="Century Gothic" panose="020B0502020202020204" pitchFamily="34" charset="0"/>
              </a:rPr>
              <a:t>Trasparenza: Migliorare la visibilità sulla provenienza dei dati atipici per migliorare l’identificazione dei pattern fraudolenti.</a:t>
            </a:r>
          </a:p>
          <a:p>
            <a:pPr marL="214313" indent="-214313">
              <a:buFontTx/>
              <a:buChar char="-"/>
            </a:pPr>
            <a:r>
              <a:rPr lang="it-IT" sz="900" dirty="0">
                <a:latin typeface="Century Gothic" panose="020B0502020202020204" pitchFamily="34" charset="0"/>
              </a:rPr>
              <a:t>Produttività ed efficienza: Ridurre del 50% il numero di ore uomo impiegate dai Data Analyst nella gestione dei dati.</a:t>
            </a:r>
          </a:p>
          <a:p>
            <a:endParaRPr lang="it-IT" sz="900" dirty="0">
              <a:latin typeface="Century Gothic" panose="020B0502020202020204" pitchFamily="34" charset="0"/>
            </a:endParaRPr>
          </a:p>
        </p:txBody>
      </p:sp>
    </p:spTree>
    <p:extLst>
      <p:ext uri="{BB962C8B-B14F-4D97-AF65-F5344CB8AC3E}">
        <p14:creationId xmlns:p14="http://schemas.microsoft.com/office/powerpoint/2010/main" val="3964356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rogetto requisiti ESSE4 | Casi D'Uso">
            <a:extLst>
              <a:ext uri="{FF2B5EF4-FFF2-40B4-BE49-F238E27FC236}">
                <a16:creationId xmlns:a16="http://schemas.microsoft.com/office/drawing/2014/main" id="{D73FB91D-E776-406D-95CB-1E82C9D2FBC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9236" r="26274" b="2"/>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1" name="TextBox 11">
            <a:extLst>
              <a:ext uri="{FF2B5EF4-FFF2-40B4-BE49-F238E27FC236}">
                <a16:creationId xmlns:a16="http://schemas.microsoft.com/office/drawing/2014/main" id="{9D8981EE-58A1-4D5F-BB19-709149848C7F}"/>
              </a:ext>
            </a:extLst>
          </p:cNvPr>
          <p:cNvSpPr txBox="1"/>
          <p:nvPr/>
        </p:nvSpPr>
        <p:spPr>
          <a:xfrm>
            <a:off x="4878084" y="857250"/>
            <a:ext cx="3733184" cy="2729467"/>
          </a:xfrm>
          <a:prstGeom prst="rect">
            <a:avLst/>
          </a:prstGeom>
        </p:spPr>
        <p:txBody>
          <a:bodyPr vert="horz" lIns="68580" tIns="34290" rIns="68580" bIns="34290" rtlCol="0" anchor="ctr">
            <a:normAutofit lnSpcReduction="10000"/>
          </a:bodyPr>
          <a:lstStyle/>
          <a:p>
            <a:pPr indent="-171450">
              <a:lnSpc>
                <a:spcPct val="90000"/>
              </a:lnSpc>
              <a:spcAft>
                <a:spcPts val="450"/>
              </a:spcAft>
              <a:buFont typeface="Arial" panose="020B0604020202020204" pitchFamily="34" charset="0"/>
              <a:buChar char="•"/>
            </a:pPr>
            <a:endParaRPr lang="it-IT" sz="1200" dirty="0">
              <a:solidFill>
                <a:srgbClr val="000000"/>
              </a:solidFill>
            </a:endParaRPr>
          </a:p>
          <a:p>
            <a:pPr marL="42863">
              <a:lnSpc>
                <a:spcPct val="90000"/>
              </a:lnSpc>
              <a:spcAft>
                <a:spcPts val="450"/>
              </a:spcAft>
            </a:pPr>
            <a:r>
              <a:rPr lang="it-IT" sz="1200" dirty="0">
                <a:solidFill>
                  <a:srgbClr val="000000"/>
                </a:solidFill>
              </a:rPr>
              <a:t>Per perfezionare un caso d'uso per il POC si inizia con un elenco di questioni critiche:</a:t>
            </a:r>
          </a:p>
          <a:p>
            <a:pPr marL="214313" indent="-171450">
              <a:lnSpc>
                <a:spcPct val="90000"/>
              </a:lnSpc>
              <a:spcAft>
                <a:spcPts val="450"/>
              </a:spcAft>
              <a:buFont typeface="Arial" panose="020B0604020202020204" pitchFamily="34" charset="0"/>
              <a:buChar char="•"/>
            </a:pPr>
            <a:endParaRPr lang="it-IT" sz="1200" dirty="0">
              <a:solidFill>
                <a:srgbClr val="000000"/>
              </a:solidFill>
            </a:endParaRPr>
          </a:p>
          <a:p>
            <a:pPr marL="214313" indent="-171450">
              <a:lnSpc>
                <a:spcPct val="90000"/>
              </a:lnSpc>
              <a:spcAft>
                <a:spcPts val="450"/>
              </a:spcAft>
              <a:buFont typeface="Arial" panose="020B0604020202020204" pitchFamily="34" charset="0"/>
              <a:buChar char="•"/>
            </a:pPr>
            <a:r>
              <a:rPr lang="it-IT" sz="1200" dirty="0">
                <a:solidFill>
                  <a:srgbClr val="000000"/>
                </a:solidFill>
              </a:rPr>
              <a:t>Qual è il processo attuale?</a:t>
            </a:r>
          </a:p>
          <a:p>
            <a:pPr marL="214313" indent="-171450">
              <a:lnSpc>
                <a:spcPct val="90000"/>
              </a:lnSpc>
              <a:spcAft>
                <a:spcPts val="450"/>
              </a:spcAft>
              <a:buFont typeface="Arial" panose="020B0604020202020204" pitchFamily="34" charset="0"/>
              <a:buChar char="•"/>
            </a:pPr>
            <a:r>
              <a:rPr lang="it-IT" sz="1200" dirty="0">
                <a:solidFill>
                  <a:srgbClr val="000000"/>
                </a:solidFill>
              </a:rPr>
              <a:t>L'uso di dati in generale o di tecniche machine </a:t>
            </a:r>
            <a:r>
              <a:rPr lang="it-IT" sz="1200" dirty="0" err="1">
                <a:solidFill>
                  <a:srgbClr val="000000"/>
                </a:solidFill>
              </a:rPr>
              <a:t>learning</a:t>
            </a:r>
            <a:r>
              <a:rPr lang="it-IT" sz="1200" dirty="0">
                <a:solidFill>
                  <a:srgbClr val="000000"/>
                </a:solidFill>
              </a:rPr>
              <a:t> aiuterebbe a dare una soluzione migliore al problema?</a:t>
            </a:r>
          </a:p>
          <a:p>
            <a:pPr marL="214313" indent="-171450">
              <a:lnSpc>
                <a:spcPct val="90000"/>
              </a:lnSpc>
              <a:spcAft>
                <a:spcPts val="450"/>
              </a:spcAft>
              <a:buFont typeface="Arial" panose="020B0604020202020204" pitchFamily="34" charset="0"/>
              <a:buChar char="•"/>
            </a:pPr>
            <a:r>
              <a:rPr lang="it-IT" sz="1200" dirty="0">
                <a:solidFill>
                  <a:srgbClr val="000000"/>
                </a:solidFill>
              </a:rPr>
              <a:t>Abbiamo i dati per utilizzarli per un POC?</a:t>
            </a:r>
          </a:p>
          <a:p>
            <a:pPr marL="214313" indent="-171450">
              <a:lnSpc>
                <a:spcPct val="90000"/>
              </a:lnSpc>
              <a:spcAft>
                <a:spcPts val="450"/>
              </a:spcAft>
              <a:buFont typeface="Arial" panose="020B0604020202020204" pitchFamily="34" charset="0"/>
              <a:buChar char="•"/>
            </a:pPr>
            <a:r>
              <a:rPr lang="it-IT" sz="1200" dirty="0">
                <a:solidFill>
                  <a:srgbClr val="000000"/>
                </a:solidFill>
              </a:rPr>
              <a:t>Dove sono conservati i dati e come è possibile accedervi?</a:t>
            </a:r>
          </a:p>
          <a:p>
            <a:pPr marL="214313" indent="-171450">
              <a:lnSpc>
                <a:spcPct val="90000"/>
              </a:lnSpc>
              <a:spcAft>
                <a:spcPts val="450"/>
              </a:spcAft>
              <a:buFont typeface="Arial" panose="020B0604020202020204" pitchFamily="34" charset="0"/>
              <a:buChar char="•"/>
            </a:pPr>
            <a:r>
              <a:rPr lang="it-IT" sz="1200" dirty="0">
                <a:solidFill>
                  <a:srgbClr val="000000"/>
                </a:solidFill>
              </a:rPr>
              <a:t>Siamo disposti a lavorare su questo caso d'uso con un partner esterno?</a:t>
            </a:r>
          </a:p>
          <a:p>
            <a:pPr marL="214313" indent="-171450">
              <a:lnSpc>
                <a:spcPct val="90000"/>
              </a:lnSpc>
              <a:spcAft>
                <a:spcPts val="450"/>
              </a:spcAft>
              <a:buFont typeface="Arial" panose="020B0604020202020204" pitchFamily="34" charset="0"/>
              <a:buChar char="•"/>
            </a:pPr>
            <a:r>
              <a:rPr lang="it-IT" sz="1200" dirty="0">
                <a:solidFill>
                  <a:srgbClr val="000000"/>
                </a:solidFill>
              </a:rPr>
              <a:t>Quali sono i benefici reali del caso d’uso?</a:t>
            </a:r>
          </a:p>
        </p:txBody>
      </p:sp>
      <p:sp>
        <p:nvSpPr>
          <p:cNvPr id="33" name="TextBox 6">
            <a:extLst>
              <a:ext uri="{FF2B5EF4-FFF2-40B4-BE49-F238E27FC236}">
                <a16:creationId xmlns:a16="http://schemas.microsoft.com/office/drawing/2014/main" id="{56D736DE-6BCA-4F28-93C3-B2EFE17648B1}"/>
              </a:ext>
            </a:extLst>
          </p:cNvPr>
          <p:cNvSpPr txBox="1"/>
          <p:nvPr/>
        </p:nvSpPr>
        <p:spPr>
          <a:xfrm>
            <a:off x="1187624" y="752187"/>
            <a:ext cx="4477829" cy="369332"/>
          </a:xfrm>
          <a:prstGeom prst="rect">
            <a:avLst/>
          </a:prstGeom>
          <a:solidFill>
            <a:schemeClr val="bg1"/>
          </a:solidFill>
        </p:spPr>
        <p:txBody>
          <a:bodyPr wrap="square" rtlCol="0">
            <a:spAutoFit/>
          </a:bodyPr>
          <a:lstStyle/>
          <a:p>
            <a:pPr>
              <a:spcAft>
                <a:spcPts val="450"/>
              </a:spcAft>
            </a:pPr>
            <a:r>
              <a:rPr lang="en-GB" b="1" dirty="0">
                <a:latin typeface="Century Gothic" panose="020B0502020202020204" pitchFamily="34" charset="0"/>
              </a:rPr>
              <a:t># 2: </a:t>
            </a:r>
            <a:r>
              <a:rPr lang="en-GB" b="1" dirty="0" err="1">
                <a:latin typeface="Century Gothic" panose="020B0502020202020204" pitchFamily="34" charset="0"/>
              </a:rPr>
              <a:t>Sviluppare</a:t>
            </a:r>
            <a:r>
              <a:rPr lang="en-GB" b="1" dirty="0">
                <a:latin typeface="Century Gothic" panose="020B0502020202020204" pitchFamily="34" charset="0"/>
              </a:rPr>
              <a:t> </a:t>
            </a:r>
            <a:r>
              <a:rPr lang="en-GB" b="1" dirty="0" err="1">
                <a:latin typeface="Century Gothic" panose="020B0502020202020204" pitchFamily="34" charset="0"/>
              </a:rPr>
              <a:t>casi</a:t>
            </a:r>
            <a:r>
              <a:rPr lang="en-GB" b="1" dirty="0">
                <a:latin typeface="Century Gothic" panose="020B0502020202020204" pitchFamily="34" charset="0"/>
              </a:rPr>
              <a:t> </a:t>
            </a:r>
            <a:r>
              <a:rPr lang="en-GB" b="1" dirty="0" err="1">
                <a:latin typeface="Century Gothic" panose="020B0502020202020204" pitchFamily="34" charset="0"/>
              </a:rPr>
              <a:t>d’uso</a:t>
            </a:r>
            <a:r>
              <a:rPr lang="en-GB" b="1" dirty="0">
                <a:latin typeface="Century Gothic" panose="020B0502020202020204" pitchFamily="34" charset="0"/>
              </a:rPr>
              <a:t> </a:t>
            </a:r>
            <a:endParaRPr lang="it-IT" b="1" dirty="0">
              <a:latin typeface="Century Gothic" panose="020B0502020202020204" pitchFamily="34" charset="0"/>
            </a:endParaRPr>
          </a:p>
        </p:txBody>
      </p:sp>
      <p:sp>
        <p:nvSpPr>
          <p:cNvPr id="10" name="TextBox 11">
            <a:extLst>
              <a:ext uri="{FF2B5EF4-FFF2-40B4-BE49-F238E27FC236}">
                <a16:creationId xmlns:a16="http://schemas.microsoft.com/office/drawing/2014/main" id="{666E83D7-DFE6-D84B-9754-9290C86874DF}"/>
              </a:ext>
            </a:extLst>
          </p:cNvPr>
          <p:cNvSpPr txBox="1"/>
          <p:nvPr/>
        </p:nvSpPr>
        <p:spPr>
          <a:xfrm>
            <a:off x="4987116" y="3691780"/>
            <a:ext cx="3624152" cy="2169825"/>
          </a:xfrm>
          <a:prstGeom prst="rect">
            <a:avLst/>
          </a:prstGeom>
          <a:noFill/>
        </p:spPr>
        <p:txBody>
          <a:bodyPr wrap="square" rtlCol="0">
            <a:spAutoFit/>
          </a:bodyPr>
          <a:lstStyle/>
          <a:p>
            <a:endParaRPr lang="it-IT" sz="900" dirty="0"/>
          </a:p>
          <a:p>
            <a:pPr marL="214313" indent="-214313">
              <a:buFont typeface="Arial" panose="020B0604020202020204" pitchFamily="34" charset="0"/>
              <a:buChar char="•"/>
            </a:pPr>
            <a:r>
              <a:rPr lang="it-IT" sz="900" dirty="0"/>
              <a:t>I DATI</a:t>
            </a:r>
          </a:p>
          <a:p>
            <a:pPr marL="214313" indent="-214313">
              <a:buFontTx/>
              <a:buChar char="-"/>
            </a:pPr>
            <a:r>
              <a:rPr lang="it-IT" sz="900" dirty="0"/>
              <a:t>In fase POC è meglio individuare il minor numero possibile di fonti di dati.</a:t>
            </a:r>
          </a:p>
          <a:p>
            <a:pPr marL="214313" indent="-214313">
              <a:buFontTx/>
              <a:buChar char="-"/>
            </a:pPr>
            <a:r>
              <a:rPr lang="it-IT" sz="900" dirty="0"/>
              <a:t>Allo stesso modo è opportuno concentrarsi solo sulle dimensioni e sulle misure di dati reali che rispondono agli obiettivi del POC.  </a:t>
            </a:r>
          </a:p>
          <a:p>
            <a:pPr marL="214313" indent="-214313">
              <a:buFontTx/>
              <a:buChar char="-"/>
            </a:pPr>
            <a:r>
              <a:rPr lang="it-IT" sz="900" dirty="0"/>
              <a:t>Allo stesso modo, se si sta tentando di fare un'analisi predittiva analitica basata sui dati dei clienti, potrebbe essere meglio convalidare un modello basato su un sotto insieme più piccolo ma indicativo degli attributi.</a:t>
            </a:r>
          </a:p>
          <a:p>
            <a:endParaRPr lang="it-IT" sz="900" dirty="0"/>
          </a:p>
          <a:p>
            <a:pPr marL="214313" indent="-214313">
              <a:buFont typeface="Arial" panose="020B0604020202020204" pitchFamily="34" charset="0"/>
              <a:buChar char="•"/>
            </a:pPr>
            <a:r>
              <a:rPr lang="it-IT" sz="900" dirty="0"/>
              <a:t>I CLUSTER</a:t>
            </a:r>
          </a:p>
          <a:p>
            <a:pPr marL="214313" indent="-214313">
              <a:buFontTx/>
              <a:buChar char="-"/>
            </a:pPr>
            <a:r>
              <a:rPr lang="it-IT" sz="900" dirty="0"/>
              <a:t>Il cluster di partenza dovrebbe comprendere solo da cinque a dieci nodi. </a:t>
            </a:r>
          </a:p>
        </p:txBody>
      </p:sp>
    </p:spTree>
    <p:extLst>
      <p:ext uri="{BB962C8B-B14F-4D97-AF65-F5344CB8AC3E}">
        <p14:creationId xmlns:p14="http://schemas.microsoft.com/office/powerpoint/2010/main" val="2453281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alutazione delle competenze, approcci efficaci per sviluppare il talento  delle persone - Gruppo Galgano">
            <a:extLst>
              <a:ext uri="{FF2B5EF4-FFF2-40B4-BE49-F238E27FC236}">
                <a16:creationId xmlns:a16="http://schemas.microsoft.com/office/drawing/2014/main" id="{A6BFD1A8-C19A-4454-801E-6634DDA4125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4665" r="5474"/>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3" name="TextBox 6">
            <a:extLst>
              <a:ext uri="{FF2B5EF4-FFF2-40B4-BE49-F238E27FC236}">
                <a16:creationId xmlns:a16="http://schemas.microsoft.com/office/drawing/2014/main" id="{56D736DE-6BCA-4F28-93C3-B2EFE17648B1}"/>
              </a:ext>
            </a:extLst>
          </p:cNvPr>
          <p:cNvSpPr txBox="1"/>
          <p:nvPr/>
        </p:nvSpPr>
        <p:spPr>
          <a:xfrm>
            <a:off x="2164150" y="1179474"/>
            <a:ext cx="4477829" cy="369332"/>
          </a:xfrm>
          <a:prstGeom prst="rect">
            <a:avLst/>
          </a:prstGeom>
          <a:solidFill>
            <a:schemeClr val="bg1"/>
          </a:solidFill>
        </p:spPr>
        <p:txBody>
          <a:bodyPr wrap="square" rtlCol="0">
            <a:spAutoFit/>
          </a:bodyPr>
          <a:lstStyle/>
          <a:p>
            <a:pPr>
              <a:spcAft>
                <a:spcPts val="450"/>
              </a:spcAft>
            </a:pPr>
            <a:r>
              <a:rPr lang="en-GB" b="1" dirty="0">
                <a:latin typeface="Century Gothic" panose="020B0502020202020204" pitchFamily="34" charset="0"/>
              </a:rPr>
              <a:t># 3: </a:t>
            </a:r>
            <a:r>
              <a:rPr lang="en-GB" b="1" dirty="0" err="1">
                <a:latin typeface="Century Gothic" panose="020B0502020202020204" pitchFamily="34" charset="0"/>
              </a:rPr>
              <a:t>Ingegnerizzare</a:t>
            </a:r>
            <a:endParaRPr lang="it-IT" b="1" dirty="0">
              <a:latin typeface="Century Gothic" panose="020B0502020202020204" pitchFamily="34" charset="0"/>
            </a:endParaRPr>
          </a:p>
        </p:txBody>
      </p:sp>
      <p:sp>
        <p:nvSpPr>
          <p:cNvPr id="31" name="TextBox 11">
            <a:extLst>
              <a:ext uri="{FF2B5EF4-FFF2-40B4-BE49-F238E27FC236}">
                <a16:creationId xmlns:a16="http://schemas.microsoft.com/office/drawing/2014/main" id="{9D8981EE-58A1-4D5F-BB19-709149848C7F}"/>
              </a:ext>
            </a:extLst>
          </p:cNvPr>
          <p:cNvSpPr txBox="1"/>
          <p:nvPr/>
        </p:nvSpPr>
        <p:spPr>
          <a:xfrm>
            <a:off x="5131905" y="1608865"/>
            <a:ext cx="3733184" cy="1575296"/>
          </a:xfrm>
          <a:prstGeom prst="rect">
            <a:avLst/>
          </a:prstGeom>
        </p:spPr>
        <p:txBody>
          <a:bodyPr vert="horz" lIns="68580" tIns="34290" rIns="68580" bIns="34290" rtlCol="0" anchor="ctr">
            <a:normAutofit/>
          </a:bodyPr>
          <a:lstStyle/>
          <a:p>
            <a:pPr marL="42863">
              <a:lnSpc>
                <a:spcPct val="90000"/>
              </a:lnSpc>
              <a:spcAft>
                <a:spcPts val="450"/>
              </a:spcAft>
            </a:pPr>
            <a:endParaRPr lang="it-IT" sz="1500" dirty="0">
              <a:solidFill>
                <a:srgbClr val="000000"/>
              </a:solidFill>
            </a:endParaRPr>
          </a:p>
          <a:p>
            <a:pPr marL="42863">
              <a:lnSpc>
                <a:spcPct val="90000"/>
              </a:lnSpc>
              <a:spcAft>
                <a:spcPts val="450"/>
              </a:spcAft>
            </a:pPr>
            <a:r>
              <a:rPr lang="it-IT" sz="1500" dirty="0">
                <a:solidFill>
                  <a:srgbClr val="000000"/>
                </a:solidFill>
              </a:rPr>
              <a:t>Configurare e testare l'infrastruttura e architettura di gestione dei dati per testare per replicare l'ambiente operativo</a:t>
            </a:r>
          </a:p>
          <a:p>
            <a:pPr>
              <a:lnSpc>
                <a:spcPct val="90000"/>
              </a:lnSpc>
              <a:spcAft>
                <a:spcPts val="450"/>
              </a:spcAft>
            </a:pPr>
            <a:endParaRPr lang="it-IT" sz="1500" dirty="0">
              <a:solidFill>
                <a:srgbClr val="000000"/>
              </a:solidFill>
            </a:endParaRPr>
          </a:p>
          <a:p>
            <a:pPr>
              <a:lnSpc>
                <a:spcPct val="90000"/>
              </a:lnSpc>
              <a:spcAft>
                <a:spcPts val="450"/>
              </a:spcAft>
            </a:pPr>
            <a:endParaRPr lang="it-IT" sz="1500" dirty="0">
              <a:solidFill>
                <a:srgbClr val="000000"/>
              </a:solidFill>
            </a:endParaRPr>
          </a:p>
        </p:txBody>
      </p:sp>
      <p:sp>
        <p:nvSpPr>
          <p:cNvPr id="11" name="TextBox 11">
            <a:extLst>
              <a:ext uri="{FF2B5EF4-FFF2-40B4-BE49-F238E27FC236}">
                <a16:creationId xmlns:a16="http://schemas.microsoft.com/office/drawing/2014/main" id="{6E523EF4-944E-3644-A62B-5021DC5ECD5C}"/>
              </a:ext>
            </a:extLst>
          </p:cNvPr>
          <p:cNvSpPr txBox="1"/>
          <p:nvPr/>
        </p:nvSpPr>
        <p:spPr>
          <a:xfrm>
            <a:off x="5177598" y="2948194"/>
            <a:ext cx="3249105" cy="2192908"/>
          </a:xfrm>
          <a:prstGeom prst="rect">
            <a:avLst/>
          </a:prstGeom>
          <a:noFill/>
        </p:spPr>
        <p:txBody>
          <a:bodyPr wrap="square" rtlCol="0">
            <a:spAutoFit/>
          </a:bodyPr>
          <a:lstStyle/>
          <a:p>
            <a:r>
              <a:rPr lang="it-IT" sz="975" dirty="0"/>
              <a:t>Quando si tratta di costruire la soluzione architetturale del POC sui dati, è importante considerare i seguenti tre livelli:</a:t>
            </a:r>
          </a:p>
          <a:p>
            <a:endParaRPr lang="it-IT" sz="975" dirty="0"/>
          </a:p>
          <a:p>
            <a:r>
              <a:rPr lang="it-IT" sz="975" dirty="0"/>
              <a:t>Visualizzazione e analisi</a:t>
            </a:r>
          </a:p>
          <a:p>
            <a:r>
              <a:rPr lang="it-IT" sz="975" dirty="0"/>
              <a:t>Considerare gli strumenti analitici e di visualizzazione utilizzati per le analisi statistiche, l'apprendimento automatico, l'analisi predittiva e l'esplorazione dei dati. </a:t>
            </a:r>
          </a:p>
          <a:p>
            <a:endParaRPr lang="it-IT" sz="975" dirty="0"/>
          </a:p>
          <a:p>
            <a:r>
              <a:rPr lang="it-IT" sz="975" dirty="0"/>
              <a:t>Qui, l'esperienza dell'utente è fondamentale. Users, analisti devono essere in grado di interrogare i dati in modo semplice e veloce, verificare le ipotesi, e visualizzare i loro risultati, preferibilmente in interfacce familiari simili a fogli di calcolo.</a:t>
            </a:r>
          </a:p>
        </p:txBody>
      </p:sp>
    </p:spTree>
    <p:extLst>
      <p:ext uri="{BB962C8B-B14F-4D97-AF65-F5344CB8AC3E}">
        <p14:creationId xmlns:p14="http://schemas.microsoft.com/office/powerpoint/2010/main" val="360584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UROPA – OPEN GOVERNMENT IN SPAGNA">
            <a:extLst>
              <a:ext uri="{FF2B5EF4-FFF2-40B4-BE49-F238E27FC236}">
                <a16:creationId xmlns:a16="http://schemas.microsoft.com/office/drawing/2014/main" id="{C9C72749-3FCD-42C1-BEE9-7B197FB6C9E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684" r="36549" b="1"/>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40FF39D7-7BBC-4E7D-BEF8-73E5C9F55EFB}"/>
              </a:ext>
            </a:extLst>
          </p:cNvPr>
          <p:cNvSpPr/>
          <p:nvPr/>
        </p:nvSpPr>
        <p:spPr>
          <a:xfrm>
            <a:off x="4350158" y="1655203"/>
            <a:ext cx="4627587" cy="3410366"/>
          </a:xfrm>
          <a:prstGeom prst="rect">
            <a:avLst/>
          </a:prstGeom>
        </p:spPr>
        <p:txBody>
          <a:bodyPr vert="horz" lIns="68580" tIns="34290" rIns="68580" bIns="34290" rtlCol="0" anchor="ctr">
            <a:normAutofit/>
          </a:bodyPr>
          <a:lstStyle/>
          <a:p>
            <a:pPr>
              <a:lnSpc>
                <a:spcPct val="90000"/>
              </a:lnSpc>
              <a:spcAft>
                <a:spcPts val="450"/>
              </a:spcAft>
            </a:pPr>
            <a:r>
              <a:rPr lang="it-IT" sz="1200" dirty="0">
                <a:solidFill>
                  <a:srgbClr val="000000"/>
                </a:solidFill>
              </a:rPr>
              <a:t>Nello specifico, le grandi moli di dati rese pubbliche, che possono riguardare trasporti, informazioni su personale e stipendi, conti economici e spese, trend demografici, fenomeni ambientali, inquinamento, consentono di: </a:t>
            </a:r>
          </a:p>
          <a:p>
            <a:pPr>
              <a:lnSpc>
                <a:spcPct val="90000"/>
              </a:lnSpc>
              <a:spcAft>
                <a:spcPts val="450"/>
              </a:spcAft>
            </a:pPr>
            <a:endParaRPr lang="it-IT" sz="1200" dirty="0">
              <a:solidFill>
                <a:srgbClr val="000000"/>
              </a:solidFill>
            </a:endParaRPr>
          </a:p>
          <a:p>
            <a:pPr marL="214313" indent="-214313">
              <a:lnSpc>
                <a:spcPct val="90000"/>
              </a:lnSpc>
              <a:spcAft>
                <a:spcPts val="450"/>
              </a:spcAft>
              <a:buFont typeface="Arial" panose="020B0604020202020204" pitchFamily="34" charset="0"/>
              <a:buChar char="•"/>
            </a:pPr>
            <a:r>
              <a:rPr lang="it-IT" sz="1200" dirty="0">
                <a:solidFill>
                  <a:srgbClr val="000000"/>
                </a:solidFill>
              </a:rPr>
              <a:t>Migliorare la vita e la conoscenza della collettività. </a:t>
            </a:r>
          </a:p>
          <a:p>
            <a:pPr marL="214313" indent="-214313">
              <a:lnSpc>
                <a:spcPct val="90000"/>
              </a:lnSpc>
              <a:spcAft>
                <a:spcPts val="450"/>
              </a:spcAft>
              <a:buFont typeface="Arial" panose="020B0604020202020204" pitchFamily="34" charset="0"/>
              <a:buChar char="•"/>
            </a:pPr>
            <a:endParaRPr lang="it-IT" sz="1200" dirty="0">
              <a:solidFill>
                <a:srgbClr val="000000"/>
              </a:solidFill>
            </a:endParaRPr>
          </a:p>
          <a:p>
            <a:pPr marL="214313" indent="-214313">
              <a:lnSpc>
                <a:spcPct val="90000"/>
              </a:lnSpc>
              <a:spcAft>
                <a:spcPts val="450"/>
              </a:spcAft>
              <a:buFont typeface="Arial" panose="020B0604020202020204" pitchFamily="34" charset="0"/>
              <a:buChar char="•"/>
            </a:pPr>
            <a:r>
              <a:rPr lang="it-IT" sz="1200" dirty="0">
                <a:solidFill>
                  <a:srgbClr val="000000"/>
                </a:solidFill>
              </a:rPr>
              <a:t>Implementare APP e servizi che riusino questi dati, su volontà di sviluppatori e aziende. </a:t>
            </a:r>
          </a:p>
          <a:p>
            <a:pPr marL="214313" indent="-214313">
              <a:lnSpc>
                <a:spcPct val="90000"/>
              </a:lnSpc>
              <a:spcAft>
                <a:spcPts val="450"/>
              </a:spcAft>
              <a:buFont typeface="Arial" panose="020B0604020202020204" pitchFamily="34" charset="0"/>
              <a:buChar char="•"/>
            </a:pPr>
            <a:endParaRPr lang="it-IT" sz="1200" dirty="0">
              <a:solidFill>
                <a:srgbClr val="000000"/>
              </a:solidFill>
            </a:endParaRPr>
          </a:p>
          <a:p>
            <a:pPr marL="214313" indent="-214313">
              <a:lnSpc>
                <a:spcPct val="90000"/>
              </a:lnSpc>
              <a:spcAft>
                <a:spcPts val="450"/>
              </a:spcAft>
              <a:buFont typeface="Arial" panose="020B0604020202020204" pitchFamily="34" charset="0"/>
              <a:buChar char="•"/>
            </a:pPr>
            <a:r>
              <a:rPr lang="it-IT" sz="1200" dirty="0">
                <a:solidFill>
                  <a:srgbClr val="000000"/>
                </a:solidFill>
              </a:rPr>
              <a:t>Questo permette senz’altro di aumentare l’efficienza e l’efficacia di governi e società e di definire delle best </a:t>
            </a:r>
            <a:r>
              <a:rPr lang="it-IT" sz="1200" dirty="0" err="1">
                <a:solidFill>
                  <a:srgbClr val="000000"/>
                </a:solidFill>
              </a:rPr>
              <a:t>practices</a:t>
            </a:r>
            <a:r>
              <a:rPr lang="it-IT" sz="1200" dirty="0">
                <a:solidFill>
                  <a:srgbClr val="000000"/>
                </a:solidFill>
              </a:rPr>
              <a:t> minimizzando, ove possibile, sprechi, costi inutili e malfunzionamenti. </a:t>
            </a:r>
          </a:p>
          <a:p>
            <a:pPr indent="-171450">
              <a:lnSpc>
                <a:spcPct val="90000"/>
              </a:lnSpc>
              <a:spcAft>
                <a:spcPts val="450"/>
              </a:spcAft>
              <a:buFont typeface="Arial" panose="020B0604020202020204" pitchFamily="34" charset="0"/>
              <a:buChar char="•"/>
            </a:pPr>
            <a:endParaRPr lang="it-IT" sz="1200" dirty="0">
              <a:solidFill>
                <a:srgbClr val="000000"/>
              </a:solidFill>
            </a:endParaRPr>
          </a:p>
        </p:txBody>
      </p:sp>
    </p:spTree>
    <p:extLst>
      <p:ext uri="{BB962C8B-B14F-4D97-AF65-F5344CB8AC3E}">
        <p14:creationId xmlns:p14="http://schemas.microsoft.com/office/powerpoint/2010/main" val="20250351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sa devo fare adesso?” I casi di test come user story - Instant Developer">
            <a:extLst>
              <a:ext uri="{FF2B5EF4-FFF2-40B4-BE49-F238E27FC236}">
                <a16:creationId xmlns:a16="http://schemas.microsoft.com/office/drawing/2014/main" id="{C6C250E4-A37F-224E-AD7B-9D8081E77C7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9282" r="16498" b="-1"/>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1" name="TextBox 11">
            <a:extLst>
              <a:ext uri="{FF2B5EF4-FFF2-40B4-BE49-F238E27FC236}">
                <a16:creationId xmlns:a16="http://schemas.microsoft.com/office/drawing/2014/main" id="{9D8981EE-58A1-4D5F-BB19-709149848C7F}"/>
              </a:ext>
            </a:extLst>
          </p:cNvPr>
          <p:cNvSpPr txBox="1"/>
          <p:nvPr/>
        </p:nvSpPr>
        <p:spPr>
          <a:xfrm>
            <a:off x="4567930" y="2673512"/>
            <a:ext cx="3733184" cy="2729467"/>
          </a:xfrm>
          <a:prstGeom prst="rect">
            <a:avLst/>
          </a:prstGeom>
        </p:spPr>
        <p:txBody>
          <a:bodyPr vert="horz" lIns="68580" tIns="34290" rIns="68580" bIns="34290" rtlCol="0" anchor="ctr">
            <a:normAutofit/>
          </a:bodyPr>
          <a:lstStyle/>
          <a:p>
            <a:pPr marL="214313" indent="-171450">
              <a:lnSpc>
                <a:spcPct val="90000"/>
              </a:lnSpc>
              <a:spcAft>
                <a:spcPts val="450"/>
              </a:spcAft>
              <a:buFont typeface="Arial" panose="020B0604020202020204" pitchFamily="34" charset="0"/>
              <a:buChar char="•"/>
            </a:pPr>
            <a:endParaRPr lang="en-US" sz="1500">
              <a:solidFill>
                <a:srgbClr val="000000"/>
              </a:solidFill>
            </a:endParaRPr>
          </a:p>
          <a:p>
            <a:pPr marL="214313" indent="-171450">
              <a:lnSpc>
                <a:spcPct val="90000"/>
              </a:lnSpc>
              <a:spcAft>
                <a:spcPts val="450"/>
              </a:spcAft>
              <a:buFont typeface="Arial" panose="020B0604020202020204" pitchFamily="34" charset="0"/>
              <a:buChar char="•"/>
            </a:pPr>
            <a:r>
              <a:rPr lang="en-US" sz="1500">
                <a:solidFill>
                  <a:srgbClr val="000000"/>
                </a:solidFill>
              </a:rPr>
              <a:t>Creare un progetto di test per i casi d'uso e definire scenari di test positivi/negativi</a:t>
            </a:r>
          </a:p>
          <a:p>
            <a:pPr marL="214313" indent="-171450">
              <a:lnSpc>
                <a:spcPct val="90000"/>
              </a:lnSpc>
              <a:spcAft>
                <a:spcPts val="450"/>
              </a:spcAft>
              <a:buFont typeface="Arial" panose="020B0604020202020204" pitchFamily="34" charset="0"/>
              <a:buChar char="•"/>
            </a:pPr>
            <a:r>
              <a:rPr lang="en-US" sz="1500">
                <a:solidFill>
                  <a:srgbClr val="000000"/>
                </a:solidFill>
              </a:rPr>
              <a:t>Progettare ed eseguire script di test mentre si registrano i risultati e le informazioni sui test falliti o saltati o sulle fasi del test case</a:t>
            </a:r>
          </a:p>
          <a:p>
            <a:pPr marL="214313" indent="-171450">
              <a:lnSpc>
                <a:spcPct val="90000"/>
              </a:lnSpc>
              <a:spcAft>
                <a:spcPts val="450"/>
              </a:spcAft>
              <a:buFont typeface="Arial" panose="020B0604020202020204" pitchFamily="34" charset="0"/>
              <a:buChar char="•"/>
            </a:pPr>
            <a:endParaRPr lang="en-US" sz="1500">
              <a:solidFill>
                <a:srgbClr val="000000"/>
              </a:solidFill>
            </a:endParaRPr>
          </a:p>
        </p:txBody>
      </p:sp>
      <p:sp>
        <p:nvSpPr>
          <p:cNvPr id="33" name="TextBox 6">
            <a:extLst>
              <a:ext uri="{FF2B5EF4-FFF2-40B4-BE49-F238E27FC236}">
                <a16:creationId xmlns:a16="http://schemas.microsoft.com/office/drawing/2014/main" id="{56D736DE-6BCA-4F28-93C3-B2EFE17648B1}"/>
              </a:ext>
            </a:extLst>
          </p:cNvPr>
          <p:cNvSpPr txBox="1"/>
          <p:nvPr/>
        </p:nvSpPr>
        <p:spPr>
          <a:xfrm>
            <a:off x="2555776" y="980728"/>
            <a:ext cx="4477829" cy="369332"/>
          </a:xfrm>
          <a:prstGeom prst="rect">
            <a:avLst/>
          </a:prstGeom>
          <a:solidFill>
            <a:schemeClr val="bg1"/>
          </a:solidFill>
        </p:spPr>
        <p:txBody>
          <a:bodyPr wrap="square" rtlCol="0">
            <a:spAutoFit/>
          </a:bodyPr>
          <a:lstStyle/>
          <a:p>
            <a:pPr>
              <a:spcAft>
                <a:spcPts val="450"/>
              </a:spcAft>
            </a:pPr>
            <a:r>
              <a:rPr lang="en-GB" b="1" dirty="0">
                <a:latin typeface="Century Gothic" panose="020B0502020202020204" pitchFamily="34" charset="0"/>
              </a:rPr>
              <a:t># 4: </a:t>
            </a:r>
            <a:r>
              <a:rPr lang="en-GB" b="1" dirty="0" err="1">
                <a:latin typeface="Century Gothic" panose="020B0502020202020204" pitchFamily="34" charset="0"/>
              </a:rPr>
              <a:t>Realizzare</a:t>
            </a:r>
            <a:r>
              <a:rPr lang="en-GB" b="1" dirty="0">
                <a:latin typeface="Century Gothic" panose="020B0502020202020204" pitchFamily="34" charset="0"/>
              </a:rPr>
              <a:t> test case</a:t>
            </a:r>
            <a:endParaRPr lang="it-IT" b="1" dirty="0">
              <a:latin typeface="Century Gothic" panose="020B0502020202020204" pitchFamily="34" charset="0"/>
            </a:endParaRPr>
          </a:p>
        </p:txBody>
      </p:sp>
    </p:spTree>
    <p:extLst>
      <p:ext uri="{BB962C8B-B14F-4D97-AF65-F5344CB8AC3E}">
        <p14:creationId xmlns:p14="http://schemas.microsoft.com/office/powerpoint/2010/main" val="1638503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BDB125-7EAB-9C4A-8A85-C462F5BB082B}"/>
              </a:ext>
            </a:extLst>
          </p:cNvPr>
          <p:cNvSpPr>
            <a:spLocks noGrp="1"/>
          </p:cNvSpPr>
          <p:nvPr>
            <p:ph type="title"/>
          </p:nvPr>
        </p:nvSpPr>
        <p:spPr>
          <a:xfrm>
            <a:off x="889332" y="865097"/>
            <a:ext cx="4291113" cy="994172"/>
          </a:xfrm>
        </p:spPr>
        <p:txBody>
          <a:bodyPr vert="horz" wrap="square" lIns="68580" tIns="34290" rIns="68580" bIns="34290" numCol="1" rtlCol="0" anchor="ctr" anchorCtr="0" compatLnSpc="1">
            <a:prstTxWarp prst="textNoShape">
              <a:avLst/>
            </a:prstTxWarp>
            <a:normAutofit/>
          </a:bodyPr>
          <a:lstStyle/>
          <a:p>
            <a:r>
              <a:rPr lang="en-US" dirty="0" err="1"/>
              <a:t>Consigli</a:t>
            </a:r>
            <a:r>
              <a:rPr lang="en-US" dirty="0"/>
              <a:t> </a:t>
            </a:r>
            <a:r>
              <a:rPr lang="en-US" dirty="0" err="1"/>
              <a:t>finali</a:t>
            </a:r>
            <a:r>
              <a:rPr lang="en-US" dirty="0"/>
              <a:t> </a:t>
            </a:r>
          </a:p>
        </p:txBody>
      </p:sp>
      <p:sp>
        <p:nvSpPr>
          <p:cNvPr id="4" name="Segnaposto numero diapositiva 3">
            <a:extLst>
              <a:ext uri="{FF2B5EF4-FFF2-40B4-BE49-F238E27FC236}">
                <a16:creationId xmlns:a16="http://schemas.microsoft.com/office/drawing/2014/main" id="{399DBD3A-1A10-B341-A2B0-7CBB1E2C716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defRPr/>
            </a:pPr>
            <a:fld id="{38358422-386E-6140-B921-3D25001569B1}" type="slidenum">
              <a:rPr lang="it-IT" smtClean="0"/>
              <a:pPr>
                <a:spcAft>
                  <a:spcPts val="450"/>
                </a:spcAft>
                <a:defRPr/>
              </a:pPr>
              <a:t>61</a:t>
            </a:fld>
            <a:endParaRPr lang="en-US">
              <a:solidFill>
                <a:prstClr val="black">
                  <a:tint val="75000"/>
                </a:prstClr>
              </a:solidFill>
              <a:latin typeface="Calibri" panose="020F0502020204030204"/>
            </a:endParaRPr>
          </a:p>
        </p:txBody>
      </p:sp>
      <p:graphicFrame>
        <p:nvGraphicFramePr>
          <p:cNvPr id="7" name="Segnaposto contenuto 2">
            <a:extLst>
              <a:ext uri="{FF2B5EF4-FFF2-40B4-BE49-F238E27FC236}">
                <a16:creationId xmlns:a16="http://schemas.microsoft.com/office/drawing/2014/main" id="{2E2BBBC1-24CE-4C4D-B61A-7675205F835A}"/>
              </a:ext>
            </a:extLst>
          </p:cNvPr>
          <p:cNvGraphicFramePr>
            <a:graphicFrameLocks noGrp="1"/>
          </p:cNvGraphicFramePr>
          <p:nvPr>
            <p:ph idx="1"/>
          </p:nvPr>
        </p:nvGraphicFramePr>
        <p:xfrm>
          <a:off x="624352" y="1856076"/>
          <a:ext cx="3652072" cy="3639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asellaDiTesto 19">
            <a:extLst>
              <a:ext uri="{FF2B5EF4-FFF2-40B4-BE49-F238E27FC236}">
                <a16:creationId xmlns:a16="http://schemas.microsoft.com/office/drawing/2014/main" id="{C4A64CE5-7CB1-4C4E-8754-EC636E740D3E}"/>
              </a:ext>
            </a:extLst>
          </p:cNvPr>
          <p:cNvSpPr txBox="1"/>
          <p:nvPr/>
        </p:nvSpPr>
        <p:spPr>
          <a:xfrm>
            <a:off x="5527073" y="2990844"/>
            <a:ext cx="2797472" cy="2308324"/>
          </a:xfrm>
          <a:prstGeom prst="rect">
            <a:avLst/>
          </a:prstGeom>
          <a:noFill/>
          <a:ln>
            <a:solidFill>
              <a:schemeClr val="accent1"/>
            </a:solidFill>
          </a:ln>
        </p:spPr>
        <p:txBody>
          <a:bodyPr wrap="square" rtlCol="0">
            <a:spAutoFit/>
          </a:bodyPr>
          <a:lstStyle/>
          <a:p>
            <a:pPr algn="ctr"/>
            <a:r>
              <a:rPr lang="it-IT" dirty="0"/>
              <a:t>Un’innovazione digitale deve essere:</a:t>
            </a:r>
          </a:p>
          <a:p>
            <a:pPr algn="ctr"/>
            <a:endParaRPr lang="it-IT" dirty="0"/>
          </a:p>
          <a:p>
            <a:pPr algn="ctr"/>
            <a:r>
              <a:rPr lang="it-IT" dirty="0"/>
              <a:t>Ripetibile</a:t>
            </a:r>
          </a:p>
          <a:p>
            <a:pPr algn="ctr"/>
            <a:r>
              <a:rPr lang="it-IT" dirty="0"/>
              <a:t>Profittabile</a:t>
            </a:r>
          </a:p>
          <a:p>
            <a:pPr algn="ctr"/>
            <a:r>
              <a:rPr lang="it-IT" dirty="0"/>
              <a:t>Scalabile</a:t>
            </a:r>
          </a:p>
          <a:p>
            <a:pPr marL="214313" indent="-214313" algn="ctr">
              <a:buFontTx/>
              <a:buChar char="-"/>
            </a:pPr>
            <a:endParaRPr lang="it-IT" dirty="0"/>
          </a:p>
          <a:p>
            <a:pPr marL="214313" indent="-214313" algn="ctr">
              <a:buFontTx/>
              <a:buChar char="-"/>
            </a:pPr>
            <a:endParaRPr lang="it-IT" dirty="0"/>
          </a:p>
        </p:txBody>
      </p:sp>
    </p:spTree>
    <p:extLst>
      <p:ext uri="{BB962C8B-B14F-4D97-AF65-F5344CB8AC3E}">
        <p14:creationId xmlns:p14="http://schemas.microsoft.com/office/powerpoint/2010/main" val="3478964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A211699-257E-4644-84A2-E507EA31FE72}"/>
              </a:ext>
            </a:extLst>
          </p:cNvPr>
          <p:cNvSpPr txBox="1"/>
          <p:nvPr/>
        </p:nvSpPr>
        <p:spPr>
          <a:xfrm>
            <a:off x="4942997" y="3236769"/>
            <a:ext cx="3604497" cy="1794192"/>
          </a:xfrm>
          <a:prstGeom prst="rect">
            <a:avLst/>
          </a:prstGeom>
        </p:spPr>
        <p:txBody>
          <a:bodyPr vert="horz" lIns="68580" tIns="34290" rIns="68580" bIns="34290" rtlCol="0" anchor="t">
            <a:normAutofit fontScale="92500" lnSpcReduction="20000"/>
          </a:bodyPr>
          <a:lstStyle/>
          <a:p>
            <a:pPr>
              <a:lnSpc>
                <a:spcPct val="90000"/>
              </a:lnSpc>
              <a:spcAft>
                <a:spcPts val="450"/>
              </a:spcAft>
            </a:pPr>
            <a:endParaRPr lang="en-US" sz="2775" dirty="0">
              <a:solidFill>
                <a:srgbClr val="000000"/>
              </a:solidFill>
              <a:latin typeface="+mj-lt"/>
              <a:ea typeface="+mj-ea"/>
              <a:cs typeface="+mj-cs"/>
            </a:endParaRPr>
          </a:p>
          <a:p>
            <a:pPr>
              <a:lnSpc>
                <a:spcPct val="90000"/>
              </a:lnSpc>
              <a:spcAft>
                <a:spcPts val="450"/>
              </a:spcAft>
            </a:pPr>
            <a:r>
              <a:rPr lang="en-US" sz="4875" dirty="0">
                <a:solidFill>
                  <a:srgbClr val="000000"/>
                </a:solidFill>
                <a:latin typeface="+mj-lt"/>
                <a:ea typeface="+mj-ea"/>
                <a:cs typeface="+mj-cs"/>
              </a:rPr>
              <a:t>GRAZIE</a:t>
            </a:r>
          </a:p>
          <a:p>
            <a:pPr>
              <a:lnSpc>
                <a:spcPct val="90000"/>
              </a:lnSpc>
              <a:spcAft>
                <a:spcPts val="450"/>
              </a:spcAft>
            </a:pPr>
            <a:endParaRPr lang="en-US" sz="2775" dirty="0">
              <a:solidFill>
                <a:srgbClr val="000000"/>
              </a:solidFill>
              <a:latin typeface="+mj-lt"/>
              <a:ea typeface="+mj-ea"/>
              <a:cs typeface="+mj-cs"/>
            </a:endParaRPr>
          </a:p>
          <a:p>
            <a:pPr>
              <a:lnSpc>
                <a:spcPct val="90000"/>
              </a:lnSpc>
              <a:spcAft>
                <a:spcPts val="450"/>
              </a:spcAft>
            </a:pPr>
            <a:r>
              <a:rPr lang="en-US" sz="2775" dirty="0" err="1">
                <a:solidFill>
                  <a:srgbClr val="000000"/>
                </a:solidFill>
                <a:latin typeface="+mj-lt"/>
                <a:ea typeface="+mj-ea"/>
                <a:cs typeface="+mj-cs"/>
              </a:rPr>
              <a:t>g.vaia@unive.it</a:t>
            </a:r>
            <a:endParaRPr lang="en-US" sz="2775" dirty="0">
              <a:solidFill>
                <a:srgbClr val="000000"/>
              </a:solidFill>
              <a:latin typeface="+mj-lt"/>
              <a:ea typeface="+mj-ea"/>
              <a:cs typeface="+mj-cs"/>
            </a:endParaRPr>
          </a:p>
          <a:p>
            <a:pPr>
              <a:lnSpc>
                <a:spcPct val="90000"/>
              </a:lnSpc>
              <a:spcAft>
                <a:spcPts val="450"/>
              </a:spcAft>
            </a:pPr>
            <a:endParaRPr lang="en-US" sz="2775" dirty="0">
              <a:solidFill>
                <a:srgbClr val="000000"/>
              </a:solidFill>
              <a:latin typeface="+mj-lt"/>
              <a:ea typeface="+mj-ea"/>
              <a:cs typeface="+mj-cs"/>
            </a:endParaRPr>
          </a:p>
          <a:p>
            <a:pPr>
              <a:lnSpc>
                <a:spcPct val="90000"/>
              </a:lnSpc>
              <a:spcAft>
                <a:spcPts val="450"/>
              </a:spcAft>
            </a:pPr>
            <a:endParaRPr lang="en-US" sz="2775" dirty="0">
              <a:solidFill>
                <a:srgbClr val="000000"/>
              </a:solidFill>
              <a:latin typeface="+mj-lt"/>
              <a:ea typeface="+mj-ea"/>
              <a:cs typeface="+mj-cs"/>
            </a:endParaRPr>
          </a:p>
          <a:p>
            <a:pPr>
              <a:lnSpc>
                <a:spcPct val="90000"/>
              </a:lnSpc>
              <a:spcAft>
                <a:spcPts val="450"/>
              </a:spcAft>
            </a:pPr>
            <a:endParaRPr lang="en-US" sz="2775" dirty="0">
              <a:solidFill>
                <a:srgbClr val="000000"/>
              </a:solidFill>
              <a:latin typeface="+mj-lt"/>
              <a:ea typeface="+mj-ea"/>
              <a:cs typeface="+mj-cs"/>
            </a:endParaRPr>
          </a:p>
        </p:txBody>
      </p:sp>
      <p:pic>
        <p:nvPicPr>
          <p:cNvPr id="9" name="Graphic 8" descr="Smiling Face with No Fill">
            <a:extLst>
              <a:ext uri="{FF2B5EF4-FFF2-40B4-BE49-F238E27FC236}">
                <a16:creationId xmlns:a16="http://schemas.microsoft.com/office/drawing/2014/main" id="{0313C248-673E-4888-8F9B-0EE04E34D6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3" y="22187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Segnaposto numero diapositiva 3">
            <a:extLst>
              <a:ext uri="{FF2B5EF4-FFF2-40B4-BE49-F238E27FC236}">
                <a16:creationId xmlns:a16="http://schemas.microsoft.com/office/drawing/2014/main" id="{89A63350-A0BA-134C-94B4-0913CB05E15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38358422-386E-6140-B921-3D25001569B1}" type="slidenum">
              <a:rPr lang="it-IT" smtClean="0"/>
              <a:pPr>
                <a:spcAft>
                  <a:spcPts val="450"/>
                </a:spcAft>
              </a:pPr>
              <a:t>62</a:t>
            </a:fld>
            <a:endParaRPr lang="en-US" sz="825">
              <a:solidFill>
                <a:srgbClr val="898989"/>
              </a:solidFill>
            </a:endParaRPr>
          </a:p>
        </p:txBody>
      </p:sp>
    </p:spTree>
    <p:extLst>
      <p:ext uri="{BB962C8B-B14F-4D97-AF65-F5344CB8AC3E}">
        <p14:creationId xmlns:p14="http://schemas.microsoft.com/office/powerpoint/2010/main" val="2104597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000" r="-11000"/>
          </a:stretch>
        </a:blipFill>
        <a:effectLst/>
      </p:bgPr>
    </p:bg>
    <p:spTree>
      <p:nvGrpSpPr>
        <p:cNvPr id="1" name=""/>
        <p:cNvGrpSpPr/>
        <p:nvPr/>
      </p:nvGrpSpPr>
      <p:grpSpPr>
        <a:xfrm>
          <a:off x="0" y="0"/>
          <a:ext cx="0" cy="0"/>
          <a:chOff x="0" y="0"/>
          <a:chExt cx="0" cy="0"/>
        </a:xfrm>
      </p:grpSpPr>
      <p:pic>
        <p:nvPicPr>
          <p:cNvPr id="2" name="Google Shape;38;p8"/>
          <p:cNvPicPr preferRelativeResize="0"/>
          <p:nvPr/>
        </p:nvPicPr>
        <p:blipFill>
          <a:blip r:embed="rId4" cstate="print">
            <a:alphaModFix/>
          </a:blip>
          <a:stretch>
            <a:fillRect/>
          </a:stretch>
        </p:blipFill>
        <p:spPr>
          <a:xfrm>
            <a:off x="6562550" y="246762"/>
            <a:ext cx="2460826" cy="1198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AE8069D-A438-4636-A566-DD11FD79EAA4}"/>
              </a:ext>
            </a:extLst>
          </p:cNvPr>
          <p:cNvPicPr>
            <a:picLocks noChangeAspect="1"/>
          </p:cNvPicPr>
          <p:nvPr/>
        </p:nvPicPr>
        <p:blipFill rotWithShape="1">
          <a:blip r:embed="rId2"/>
          <a:srcRect r="25882" b="9089"/>
          <a:stretch/>
        </p:blipFill>
        <p:spPr>
          <a:xfrm>
            <a:off x="2642616" y="857257"/>
            <a:ext cx="6501384" cy="5143493"/>
          </a:xfrm>
          <a:prstGeom prst="rect">
            <a:avLst/>
          </a:prstGeom>
        </p:spPr>
      </p:pic>
      <p:sp>
        <p:nvSpPr>
          <p:cNvPr id="2" name="Rettangolo 1">
            <a:extLst>
              <a:ext uri="{FF2B5EF4-FFF2-40B4-BE49-F238E27FC236}">
                <a16:creationId xmlns:a16="http://schemas.microsoft.com/office/drawing/2014/main" id="{40FF39D7-7BBC-4E7D-BEF8-73E5C9F55EFB}"/>
              </a:ext>
            </a:extLst>
          </p:cNvPr>
          <p:cNvSpPr/>
          <p:nvPr/>
        </p:nvSpPr>
        <p:spPr>
          <a:xfrm>
            <a:off x="-34264" y="2564904"/>
            <a:ext cx="2579180" cy="2405444"/>
          </a:xfrm>
          <a:prstGeom prst="rect">
            <a:avLst/>
          </a:prstGeom>
        </p:spPr>
        <p:txBody>
          <a:bodyPr vert="horz" lIns="68580" tIns="34290" rIns="68580" bIns="34290" rtlCol="0" anchor="t">
            <a:normAutofit/>
          </a:bodyPr>
          <a:lstStyle/>
          <a:p>
            <a:pPr marL="214313" indent="-171450">
              <a:lnSpc>
                <a:spcPct val="90000"/>
              </a:lnSpc>
              <a:spcAft>
                <a:spcPts val="450"/>
              </a:spcAft>
              <a:buFont typeface="Arial" panose="020B0604020202020204" pitchFamily="34" charset="0"/>
              <a:buChar char="•"/>
            </a:pPr>
            <a:r>
              <a:rPr lang="en-US" sz="1275" dirty="0"/>
              <a:t>La startup </a:t>
            </a:r>
            <a:r>
              <a:rPr lang="en-US" sz="1275" dirty="0" err="1"/>
              <a:t>Finlandese</a:t>
            </a:r>
            <a:r>
              <a:rPr lang="en-US" sz="1275" dirty="0"/>
              <a:t> “tax tree” ed il </a:t>
            </a:r>
            <a:r>
              <a:rPr lang="en-US" sz="1275" dirty="0" err="1"/>
              <a:t>Britannico</a:t>
            </a:r>
            <a:r>
              <a:rPr lang="en-US" sz="1275" dirty="0"/>
              <a:t> “Where does my money go”, </a:t>
            </a:r>
            <a:r>
              <a:rPr lang="en-US" sz="1275" dirty="0" err="1"/>
              <a:t>aprono</a:t>
            </a:r>
            <a:r>
              <a:rPr lang="en-US" sz="1275" dirty="0"/>
              <a:t> il </a:t>
            </a:r>
            <a:r>
              <a:rPr lang="en-US" sz="1275" dirty="0" err="1"/>
              <a:t>tema</a:t>
            </a:r>
            <a:r>
              <a:rPr lang="en-US" sz="1275" dirty="0"/>
              <a:t> </a:t>
            </a:r>
            <a:r>
              <a:rPr lang="en-US" sz="1275" dirty="0" err="1"/>
              <a:t>dell’OpenSpending</a:t>
            </a:r>
            <a:r>
              <a:rPr lang="en-US" sz="1275" dirty="0"/>
              <a:t> e </a:t>
            </a:r>
            <a:r>
              <a:rPr lang="en-US" sz="1275" dirty="0" err="1"/>
              <a:t>permettono</a:t>
            </a:r>
            <a:r>
              <a:rPr lang="en-US" sz="1275" dirty="0"/>
              <a:t> di </a:t>
            </a:r>
            <a:r>
              <a:rPr lang="en-US" sz="1275" dirty="0" err="1"/>
              <a:t>conoscere</a:t>
            </a:r>
            <a:r>
              <a:rPr lang="en-US" sz="1275" dirty="0"/>
              <a:t> come il </a:t>
            </a:r>
            <a:r>
              <a:rPr lang="en-US" sz="1275" dirty="0" err="1"/>
              <a:t>governo</a:t>
            </a:r>
            <a:r>
              <a:rPr lang="en-US" sz="1275" dirty="0"/>
              <a:t> </a:t>
            </a:r>
            <a:r>
              <a:rPr lang="en-US" sz="1275" dirty="0" err="1"/>
              <a:t>spende</a:t>
            </a:r>
            <a:r>
              <a:rPr lang="en-US" sz="1275" dirty="0"/>
              <a:t> </a:t>
            </a:r>
            <a:r>
              <a:rPr lang="en-US" sz="1275" dirty="0" err="1"/>
              <a:t>i</a:t>
            </a:r>
            <a:r>
              <a:rPr lang="en-US" sz="1275" dirty="0"/>
              <a:t> soldi </a:t>
            </a:r>
            <a:r>
              <a:rPr lang="en-US" sz="1275" dirty="0" err="1"/>
              <a:t>versati</a:t>
            </a:r>
            <a:r>
              <a:rPr lang="en-US" sz="1275" dirty="0"/>
              <a:t> </a:t>
            </a:r>
            <a:r>
              <a:rPr lang="en-US" sz="1275" dirty="0" err="1"/>
              <a:t>dai</a:t>
            </a:r>
            <a:r>
              <a:rPr lang="en-US" sz="1275" dirty="0"/>
              <a:t> </a:t>
            </a:r>
            <a:r>
              <a:rPr lang="en-US" sz="1275" dirty="0" err="1"/>
              <a:t>cittadini</a:t>
            </a:r>
            <a:r>
              <a:rPr lang="en-US" sz="1275" dirty="0"/>
              <a:t>. </a:t>
            </a:r>
          </a:p>
          <a:p>
            <a:pPr indent="-171450">
              <a:lnSpc>
                <a:spcPct val="90000"/>
              </a:lnSpc>
              <a:spcAft>
                <a:spcPts val="450"/>
              </a:spcAft>
              <a:buFont typeface="Arial" panose="020B0604020202020204" pitchFamily="34" charset="0"/>
              <a:buChar char="•"/>
            </a:pPr>
            <a:endParaRPr lang="en-US" sz="1275" dirty="0"/>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Tree>
    <p:extLst>
      <p:ext uri="{BB962C8B-B14F-4D97-AF65-F5344CB8AC3E}">
        <p14:creationId xmlns:p14="http://schemas.microsoft.com/office/powerpoint/2010/main" val="103828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17E866B-D2CE-4036-9D58-BB3156FC00B2}"/>
              </a:ext>
            </a:extLst>
          </p:cNvPr>
          <p:cNvPicPr>
            <a:picLocks noChangeAspect="1"/>
          </p:cNvPicPr>
          <p:nvPr/>
        </p:nvPicPr>
        <p:blipFill rotWithShape="1">
          <a:blip r:embed="rId3"/>
          <a:srcRect t="10653" r="-2" b="17966"/>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Immagine 4">
            <a:extLst>
              <a:ext uri="{FF2B5EF4-FFF2-40B4-BE49-F238E27FC236}">
                <a16:creationId xmlns:a16="http://schemas.microsoft.com/office/drawing/2014/main" id="{1166A3F6-1D64-4997-93CE-7956AE3DC5E3}"/>
              </a:ext>
            </a:extLst>
          </p:cNvPr>
          <p:cNvPicPr>
            <a:picLocks noChangeAspect="1"/>
          </p:cNvPicPr>
          <p:nvPr/>
        </p:nvPicPr>
        <p:blipFill rotWithShape="1">
          <a:blip r:embed="rId4"/>
          <a:srcRect t="7293" r="-2" b="21326"/>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Rettangolo 1">
            <a:extLst>
              <a:ext uri="{FF2B5EF4-FFF2-40B4-BE49-F238E27FC236}">
                <a16:creationId xmlns:a16="http://schemas.microsoft.com/office/drawing/2014/main" id="{40FF39D7-7BBC-4E7D-BEF8-73E5C9F55EFB}"/>
              </a:ext>
            </a:extLst>
          </p:cNvPr>
          <p:cNvSpPr/>
          <p:nvPr/>
        </p:nvSpPr>
        <p:spPr>
          <a:xfrm>
            <a:off x="179512" y="1844824"/>
            <a:ext cx="3624602" cy="2748263"/>
          </a:xfrm>
          <a:prstGeom prst="rect">
            <a:avLst/>
          </a:prstGeom>
        </p:spPr>
        <p:txBody>
          <a:bodyPr vert="horz" lIns="68580" tIns="34290" rIns="68580" bIns="34290" rtlCol="0">
            <a:normAutofit/>
          </a:bodyPr>
          <a:lstStyle/>
          <a:p>
            <a:pPr marL="214313" indent="-171450">
              <a:lnSpc>
                <a:spcPct val="90000"/>
              </a:lnSpc>
              <a:spcAft>
                <a:spcPts val="450"/>
              </a:spcAft>
              <a:buFont typeface="Arial" panose="020B0604020202020204" pitchFamily="34" charset="0"/>
              <a:buChar char="•"/>
            </a:pPr>
            <a:r>
              <a:rPr lang="en-US" sz="1500" dirty="0"/>
              <a:t>La </a:t>
            </a:r>
            <a:r>
              <a:rPr lang="en-US" sz="1500" dirty="0" err="1"/>
              <a:t>piattaforma</a:t>
            </a:r>
            <a:r>
              <a:rPr lang="en-US" sz="1500" dirty="0"/>
              <a:t> open-source </a:t>
            </a:r>
            <a:r>
              <a:rPr lang="en-US" sz="1500" b="1" dirty="0" err="1"/>
              <a:t>OpenAQ</a:t>
            </a:r>
            <a:r>
              <a:rPr lang="en-US" sz="1500" dirty="0"/>
              <a:t>, </a:t>
            </a:r>
            <a:r>
              <a:rPr lang="en-US" sz="1500" dirty="0" err="1"/>
              <a:t>dedicata</a:t>
            </a:r>
            <a:r>
              <a:rPr lang="en-US" sz="1500" dirty="0"/>
              <a:t> </a:t>
            </a:r>
            <a:r>
              <a:rPr lang="en-US" sz="1500" dirty="0" err="1"/>
              <a:t>alla</a:t>
            </a:r>
            <a:r>
              <a:rPr lang="en-US" sz="1500" dirty="0"/>
              <a:t> </a:t>
            </a:r>
            <a:r>
              <a:rPr lang="en-US" sz="1500" dirty="0" err="1"/>
              <a:t>qualità</a:t>
            </a:r>
            <a:r>
              <a:rPr lang="en-US" sz="1500" dirty="0"/>
              <a:t> </a:t>
            </a:r>
            <a:r>
              <a:rPr lang="en-US" sz="1500" dirty="0" err="1"/>
              <a:t>dell’aria</a:t>
            </a:r>
            <a:r>
              <a:rPr lang="en-US" sz="1500" dirty="0"/>
              <a:t>, </a:t>
            </a:r>
            <a:r>
              <a:rPr lang="en-US" sz="1500" dirty="0" err="1"/>
              <a:t>aggrega</a:t>
            </a:r>
            <a:r>
              <a:rPr lang="en-US" sz="1500" dirty="0"/>
              <a:t> open data </a:t>
            </a:r>
            <a:r>
              <a:rPr lang="en-US" sz="1500" dirty="0" err="1"/>
              <a:t>provenienti</a:t>
            </a:r>
            <a:r>
              <a:rPr lang="en-US" sz="1500" dirty="0"/>
              <a:t> da </a:t>
            </a:r>
            <a:r>
              <a:rPr lang="en-US" sz="1500" dirty="0" err="1"/>
              <a:t>stazioni</a:t>
            </a:r>
            <a:r>
              <a:rPr lang="en-US" sz="1500" dirty="0"/>
              <a:t> poste in 93 </a:t>
            </a:r>
            <a:r>
              <a:rPr lang="en-US" sz="1500" dirty="0" err="1"/>
              <a:t>Paesi</a:t>
            </a:r>
            <a:r>
              <a:rPr lang="en-US" sz="1500" dirty="0"/>
              <a:t>; </a:t>
            </a:r>
            <a:r>
              <a:rPr lang="en-US" sz="1500" dirty="0" err="1"/>
              <a:t>questi</a:t>
            </a:r>
            <a:r>
              <a:rPr lang="en-US" sz="1500" dirty="0"/>
              <a:t> </a:t>
            </a:r>
            <a:r>
              <a:rPr lang="en-US" sz="1500" dirty="0" err="1"/>
              <a:t>dati</a:t>
            </a:r>
            <a:r>
              <a:rPr lang="en-US" sz="1500" dirty="0"/>
              <a:t>, </a:t>
            </a:r>
            <a:r>
              <a:rPr lang="en-US" sz="1500" dirty="0" err="1"/>
              <a:t>raccolti</a:t>
            </a:r>
            <a:r>
              <a:rPr lang="en-US" sz="1500" dirty="0"/>
              <a:t> da </a:t>
            </a:r>
            <a:r>
              <a:rPr lang="en-US" sz="1500" dirty="0" err="1"/>
              <a:t>governi</a:t>
            </a:r>
            <a:r>
              <a:rPr lang="en-US" sz="1500" dirty="0"/>
              <a:t> e da </a:t>
            </a:r>
            <a:r>
              <a:rPr lang="en-US" sz="1500" dirty="0" err="1"/>
              <a:t>centri</a:t>
            </a:r>
            <a:r>
              <a:rPr lang="en-US" sz="1500" dirty="0"/>
              <a:t> di </a:t>
            </a:r>
            <a:r>
              <a:rPr lang="en-US" sz="1500" dirty="0" err="1"/>
              <a:t>ricerca</a:t>
            </a:r>
            <a:r>
              <a:rPr lang="en-US" sz="1500" dirty="0"/>
              <a:t>, </a:t>
            </a:r>
            <a:r>
              <a:rPr lang="en-US" sz="1500" dirty="0" err="1"/>
              <a:t>sono</a:t>
            </a:r>
            <a:r>
              <a:rPr lang="en-US" sz="1500" dirty="0"/>
              <a:t> </a:t>
            </a:r>
            <a:r>
              <a:rPr lang="en-US" sz="1500" dirty="0" err="1"/>
              <a:t>relativi</a:t>
            </a:r>
            <a:r>
              <a:rPr lang="en-US" sz="1500" dirty="0"/>
              <a:t> a </a:t>
            </a:r>
            <a:r>
              <a:rPr lang="en-US" sz="1500" dirty="0" err="1"/>
              <a:t>livelli</a:t>
            </a:r>
            <a:r>
              <a:rPr lang="en-US" sz="1500" dirty="0"/>
              <a:t> in aria di PM2.5, PM10, </a:t>
            </a:r>
            <a:r>
              <a:rPr lang="en-US" sz="1500" dirty="0" err="1"/>
              <a:t>ozono</a:t>
            </a:r>
            <a:r>
              <a:rPr lang="en-US" sz="1500" dirty="0"/>
              <a:t>, </a:t>
            </a:r>
            <a:r>
              <a:rPr lang="en-US" sz="1500" dirty="0" err="1"/>
              <a:t>anidride</a:t>
            </a:r>
            <a:r>
              <a:rPr lang="en-US" sz="1500" dirty="0"/>
              <a:t> </a:t>
            </a:r>
            <a:r>
              <a:rPr lang="en-US" sz="1500" dirty="0" err="1"/>
              <a:t>solforosa</a:t>
            </a:r>
            <a:r>
              <a:rPr lang="en-US" sz="1500" dirty="0"/>
              <a:t>, </a:t>
            </a:r>
            <a:r>
              <a:rPr lang="en-US" sz="1500" dirty="0" err="1"/>
              <a:t>biossido</a:t>
            </a:r>
            <a:r>
              <a:rPr lang="en-US" sz="1500" dirty="0"/>
              <a:t> di </a:t>
            </a:r>
            <a:r>
              <a:rPr lang="en-US" sz="1500" dirty="0" err="1"/>
              <a:t>azoto</a:t>
            </a:r>
            <a:r>
              <a:rPr lang="en-US" sz="1500" dirty="0"/>
              <a:t>, </a:t>
            </a:r>
            <a:r>
              <a:rPr lang="en-US" sz="1500" dirty="0" err="1"/>
              <a:t>monossido</a:t>
            </a:r>
            <a:r>
              <a:rPr lang="en-US" sz="1500" dirty="0"/>
              <a:t> di </a:t>
            </a:r>
            <a:r>
              <a:rPr lang="en-US" sz="1500" dirty="0" err="1"/>
              <a:t>carbonio</a:t>
            </a:r>
            <a:r>
              <a:rPr lang="en-US" sz="1500" dirty="0"/>
              <a:t> e black carbon. I </a:t>
            </a:r>
            <a:r>
              <a:rPr lang="en-US" sz="1500" dirty="0" err="1"/>
              <a:t>dati</a:t>
            </a:r>
            <a:r>
              <a:rPr lang="en-US" sz="1500" dirty="0"/>
              <a:t> </a:t>
            </a:r>
            <a:r>
              <a:rPr lang="en-US" sz="1500" dirty="0" err="1"/>
              <a:t>possono</a:t>
            </a:r>
            <a:r>
              <a:rPr lang="en-US" sz="1500" dirty="0"/>
              <a:t> </a:t>
            </a:r>
            <a:r>
              <a:rPr lang="en-US" sz="1500" dirty="0" err="1"/>
              <a:t>essere</a:t>
            </a:r>
            <a:r>
              <a:rPr lang="en-US" sz="1500" dirty="0"/>
              <a:t> </a:t>
            </a:r>
            <a:r>
              <a:rPr lang="en-US" sz="1500" dirty="0" err="1"/>
              <a:t>navigati</a:t>
            </a:r>
            <a:r>
              <a:rPr lang="en-US" sz="1500" dirty="0"/>
              <a:t> </a:t>
            </a:r>
            <a:r>
              <a:rPr lang="en-US" sz="1500" dirty="0" err="1"/>
              <a:t>selezionando</a:t>
            </a:r>
            <a:r>
              <a:rPr lang="en-US" sz="1500" dirty="0"/>
              <a:t> un </a:t>
            </a:r>
            <a:r>
              <a:rPr lang="en-US" sz="1500" dirty="0" err="1"/>
              <a:t>luogo</a:t>
            </a:r>
            <a:r>
              <a:rPr lang="en-US" sz="1500" dirty="0"/>
              <a:t> </a:t>
            </a:r>
            <a:r>
              <a:rPr lang="en-US" sz="1500" dirty="0" err="1"/>
              <a:t>specifico</a:t>
            </a:r>
            <a:r>
              <a:rPr lang="en-US" sz="1500" dirty="0"/>
              <a:t> e </a:t>
            </a:r>
            <a:r>
              <a:rPr lang="en-US" sz="1500" dirty="0" err="1"/>
              <a:t>scaricando</a:t>
            </a:r>
            <a:r>
              <a:rPr lang="en-US" sz="1500" dirty="0"/>
              <a:t> </a:t>
            </a:r>
            <a:r>
              <a:rPr lang="en-US" sz="1500" dirty="0" err="1"/>
              <a:t>i</a:t>
            </a:r>
            <a:r>
              <a:rPr lang="en-US" sz="1500" dirty="0"/>
              <a:t> </a:t>
            </a:r>
            <a:r>
              <a:rPr lang="en-US" sz="1500" dirty="0" err="1"/>
              <a:t>relativi</a:t>
            </a:r>
            <a:r>
              <a:rPr lang="en-US" sz="1500" dirty="0"/>
              <a:t> dataset (in </a:t>
            </a:r>
            <a:r>
              <a:rPr lang="en-US" sz="1500" dirty="0" err="1"/>
              <a:t>formato</a:t>
            </a:r>
            <a:r>
              <a:rPr lang="en-US" sz="1500" dirty="0"/>
              <a:t> .csv) o </a:t>
            </a:r>
            <a:r>
              <a:rPr lang="en-US" sz="1500" dirty="0" err="1"/>
              <a:t>visualizzandoli</a:t>
            </a:r>
            <a:r>
              <a:rPr lang="en-US" sz="1500" dirty="0"/>
              <a:t> </a:t>
            </a:r>
            <a:r>
              <a:rPr lang="en-US" sz="1500" dirty="0" err="1"/>
              <a:t>su</a:t>
            </a:r>
            <a:r>
              <a:rPr lang="en-US" sz="1500" dirty="0"/>
              <a:t> una </a:t>
            </a:r>
            <a:r>
              <a:rPr lang="en-US" sz="1500" dirty="0" err="1"/>
              <a:t>mappa</a:t>
            </a:r>
            <a:r>
              <a:rPr lang="en-US" sz="1500" dirty="0"/>
              <a:t>. </a:t>
            </a: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Tree>
    <p:extLst>
      <p:ext uri="{BB962C8B-B14F-4D97-AF65-F5344CB8AC3E}">
        <p14:creationId xmlns:p14="http://schemas.microsoft.com/office/powerpoint/2010/main" val="142519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982D5DA-34EC-4BF4-A9F0-CB3A06A73867}"/>
              </a:ext>
            </a:extLst>
          </p:cNvPr>
          <p:cNvPicPr>
            <a:picLocks noChangeAspect="1"/>
          </p:cNvPicPr>
          <p:nvPr/>
        </p:nvPicPr>
        <p:blipFill rotWithShape="1">
          <a:blip r:embed="rId2"/>
          <a:srcRect t="9091" r="25882" b="-2"/>
          <a:stretch/>
        </p:blipFill>
        <p:spPr>
          <a:xfrm>
            <a:off x="2642616" y="857257"/>
            <a:ext cx="6501384" cy="5143493"/>
          </a:xfrm>
          <a:prstGeom prst="rect">
            <a:avLst/>
          </a:prstGeom>
        </p:spPr>
      </p:pic>
      <p:sp>
        <p:nvSpPr>
          <p:cNvPr id="2" name="Rettangolo 1">
            <a:extLst>
              <a:ext uri="{FF2B5EF4-FFF2-40B4-BE49-F238E27FC236}">
                <a16:creationId xmlns:a16="http://schemas.microsoft.com/office/drawing/2014/main" id="{40FF39D7-7BBC-4E7D-BEF8-73E5C9F55EFB}"/>
              </a:ext>
            </a:extLst>
          </p:cNvPr>
          <p:cNvSpPr/>
          <p:nvPr/>
        </p:nvSpPr>
        <p:spPr>
          <a:xfrm>
            <a:off x="38801" y="2420888"/>
            <a:ext cx="2579180" cy="2405444"/>
          </a:xfrm>
          <a:prstGeom prst="rect">
            <a:avLst/>
          </a:prstGeom>
        </p:spPr>
        <p:txBody>
          <a:bodyPr vert="horz" lIns="68580" tIns="34290" rIns="68580" bIns="34290" rtlCol="0" anchor="t">
            <a:normAutofit lnSpcReduction="10000"/>
          </a:bodyPr>
          <a:lstStyle/>
          <a:p>
            <a:pPr indent="-171450">
              <a:lnSpc>
                <a:spcPct val="90000"/>
              </a:lnSpc>
              <a:spcAft>
                <a:spcPts val="450"/>
              </a:spcAft>
              <a:buFont typeface="Arial" panose="020B0604020202020204" pitchFamily="34" charset="0"/>
              <a:buChar char="•"/>
            </a:pPr>
            <a:r>
              <a:rPr lang="en-US" sz="1275" dirty="0"/>
              <a:t>Le </a:t>
            </a:r>
            <a:r>
              <a:rPr lang="en-US" sz="1275" dirty="0" err="1"/>
              <a:t>sostanze</a:t>
            </a:r>
            <a:r>
              <a:rPr lang="en-US" sz="1275" dirty="0"/>
              <a:t> </a:t>
            </a:r>
            <a:r>
              <a:rPr lang="en-US" sz="1275" dirty="0" err="1"/>
              <a:t>chimiche</a:t>
            </a:r>
            <a:r>
              <a:rPr lang="en-US" sz="1275" dirty="0"/>
              <a:t> </a:t>
            </a:r>
            <a:r>
              <a:rPr lang="en-US" sz="1275" dirty="0" err="1"/>
              <a:t>usate</a:t>
            </a:r>
            <a:r>
              <a:rPr lang="en-US" sz="1275" dirty="0"/>
              <a:t> come </a:t>
            </a:r>
            <a:r>
              <a:rPr lang="en-US" sz="1275" dirty="0" err="1"/>
              <a:t>additivi</a:t>
            </a:r>
            <a:r>
              <a:rPr lang="en-US" sz="1275" dirty="0"/>
              <a:t> </a:t>
            </a:r>
            <a:r>
              <a:rPr lang="en-US" sz="1275" dirty="0" err="1"/>
              <a:t>sono</a:t>
            </a:r>
            <a:r>
              <a:rPr lang="en-US" sz="1275" dirty="0"/>
              <a:t> ben 13 000.  </a:t>
            </a:r>
            <a:r>
              <a:rPr lang="en-US" sz="1275" dirty="0" err="1"/>
              <a:t>Sfortunatamente</a:t>
            </a:r>
            <a:r>
              <a:rPr lang="en-US" sz="1275" dirty="0"/>
              <a:t>, </a:t>
            </a:r>
            <a:r>
              <a:rPr lang="en-US" sz="1275" dirty="0" err="1"/>
              <a:t>nonostante</a:t>
            </a:r>
            <a:r>
              <a:rPr lang="en-US" sz="1275" dirty="0"/>
              <a:t> </a:t>
            </a:r>
            <a:r>
              <a:rPr lang="en-US" sz="1275" dirty="0" err="1"/>
              <a:t>siano</a:t>
            </a:r>
            <a:r>
              <a:rPr lang="en-US" sz="1275" dirty="0"/>
              <a:t> state </a:t>
            </a:r>
            <a:r>
              <a:rPr lang="en-US" sz="1275" dirty="0" err="1"/>
              <a:t>approvate</a:t>
            </a:r>
            <a:r>
              <a:rPr lang="en-US" sz="1275" dirty="0"/>
              <a:t> per </a:t>
            </a:r>
            <a:r>
              <a:rPr lang="en-US" sz="1275" dirty="0" err="1"/>
              <a:t>l'utilizzo</a:t>
            </a:r>
            <a:r>
              <a:rPr lang="en-US" sz="1275" dirty="0"/>
              <a:t> </a:t>
            </a:r>
            <a:r>
              <a:rPr lang="en-US" sz="1275" dirty="0" err="1"/>
              <a:t>sull'uomo</a:t>
            </a:r>
            <a:r>
              <a:rPr lang="en-US" sz="1275" dirty="0"/>
              <a:t>, </a:t>
            </a:r>
            <a:r>
              <a:rPr lang="en-US" sz="1275" dirty="0" err="1"/>
              <a:t>molte</a:t>
            </a:r>
            <a:r>
              <a:rPr lang="en-US" sz="1275" dirty="0"/>
              <a:t> </a:t>
            </a:r>
            <a:r>
              <a:rPr lang="en-US" sz="1275" dirty="0" err="1"/>
              <a:t>possono</a:t>
            </a:r>
            <a:r>
              <a:rPr lang="en-US" sz="1275" dirty="0"/>
              <a:t> </a:t>
            </a:r>
            <a:r>
              <a:rPr lang="en-US" sz="1275" dirty="0" err="1"/>
              <a:t>avere</a:t>
            </a:r>
            <a:r>
              <a:rPr lang="en-US" sz="1275" dirty="0"/>
              <a:t> un </a:t>
            </a:r>
            <a:r>
              <a:rPr lang="en-US" sz="1275" dirty="0" err="1"/>
              <a:t>impatto</a:t>
            </a:r>
            <a:r>
              <a:rPr lang="en-US" sz="1275" dirty="0"/>
              <a:t> </a:t>
            </a:r>
            <a:r>
              <a:rPr lang="en-US" sz="1275" dirty="0" err="1"/>
              <a:t>considerevole</a:t>
            </a:r>
            <a:r>
              <a:rPr lang="en-US" sz="1275" dirty="0"/>
              <a:t> </a:t>
            </a:r>
            <a:r>
              <a:rPr lang="en-US" sz="1275" dirty="0" err="1"/>
              <a:t>sulla</a:t>
            </a:r>
            <a:r>
              <a:rPr lang="en-US" sz="1275" dirty="0"/>
              <a:t> nostra salute. Per </a:t>
            </a:r>
            <a:r>
              <a:rPr lang="en-US" sz="1275" dirty="0" err="1"/>
              <a:t>scoprire</a:t>
            </a:r>
            <a:r>
              <a:rPr lang="en-US" sz="1275" dirty="0"/>
              <a:t> se le </a:t>
            </a:r>
            <a:r>
              <a:rPr lang="en-US" sz="1275" dirty="0" err="1"/>
              <a:t>sostanze</a:t>
            </a:r>
            <a:r>
              <a:rPr lang="en-US" sz="1275" dirty="0"/>
              <a:t> </a:t>
            </a:r>
            <a:r>
              <a:rPr lang="en-US" sz="1275" dirty="0" err="1"/>
              <a:t>contenute</a:t>
            </a:r>
            <a:r>
              <a:rPr lang="en-US" sz="1275" dirty="0"/>
              <a:t> </a:t>
            </a:r>
            <a:r>
              <a:rPr lang="en-US" sz="1275" dirty="0" err="1"/>
              <a:t>nei</a:t>
            </a:r>
            <a:r>
              <a:rPr lang="en-US" sz="1275" dirty="0"/>
              <a:t> </a:t>
            </a:r>
            <a:r>
              <a:rPr lang="en-US" sz="1275" dirty="0" err="1"/>
              <a:t>prodotti</a:t>
            </a:r>
            <a:r>
              <a:rPr lang="en-US" sz="1275" dirty="0"/>
              <a:t> </a:t>
            </a:r>
            <a:r>
              <a:rPr lang="en-US" sz="1275" dirty="0" err="1"/>
              <a:t>alimentari</a:t>
            </a:r>
            <a:r>
              <a:rPr lang="en-US" sz="1275" dirty="0"/>
              <a:t> e </a:t>
            </a:r>
            <a:r>
              <a:rPr lang="en-US" sz="1275" dirty="0" err="1"/>
              <a:t>cosmetici</a:t>
            </a:r>
            <a:r>
              <a:rPr lang="en-US" sz="1275" dirty="0"/>
              <a:t> </a:t>
            </a:r>
            <a:r>
              <a:rPr lang="en-US" sz="1275" dirty="0" err="1"/>
              <a:t>sono</a:t>
            </a:r>
            <a:r>
              <a:rPr lang="en-US" sz="1275" dirty="0"/>
              <a:t> </a:t>
            </a:r>
            <a:r>
              <a:rPr lang="en-US" sz="1275" dirty="0" err="1"/>
              <a:t>sicuri</a:t>
            </a:r>
            <a:r>
              <a:rPr lang="en-US" sz="1275" dirty="0"/>
              <a:t>, </a:t>
            </a:r>
            <a:r>
              <a:rPr lang="en-US" sz="1275" dirty="0" err="1"/>
              <a:t>l’app</a:t>
            </a:r>
            <a:r>
              <a:rPr lang="en-US" sz="1275" dirty="0"/>
              <a:t> </a:t>
            </a:r>
            <a:r>
              <a:rPr lang="en-US" sz="1275" b="1" dirty="0" err="1"/>
              <a:t>Ingredio</a:t>
            </a:r>
            <a:r>
              <a:rPr lang="en-US" sz="1275" dirty="0"/>
              <a:t> </a:t>
            </a:r>
            <a:r>
              <a:rPr lang="en-US" sz="1275" dirty="0" err="1"/>
              <a:t>collega</a:t>
            </a:r>
            <a:r>
              <a:rPr lang="en-US" sz="1275" dirty="0"/>
              <a:t> la </a:t>
            </a:r>
            <a:r>
              <a:rPr lang="en-US" sz="1275" dirty="0" err="1"/>
              <a:t>foto</a:t>
            </a:r>
            <a:r>
              <a:rPr lang="en-US" sz="1275" dirty="0"/>
              <a:t> </a:t>
            </a:r>
            <a:r>
              <a:rPr lang="en-US" sz="1275" dirty="0" err="1"/>
              <a:t>dell’etichetta</a:t>
            </a:r>
            <a:r>
              <a:rPr lang="en-US" sz="1275" dirty="0"/>
              <a:t> con le </a:t>
            </a:r>
            <a:r>
              <a:rPr lang="en-US" sz="1275" dirty="0" err="1"/>
              <a:t>sostanze</a:t>
            </a:r>
            <a:r>
              <a:rPr lang="en-US" sz="1275" dirty="0"/>
              <a:t> </a:t>
            </a:r>
            <a:r>
              <a:rPr lang="en-US" sz="1275" dirty="0" err="1"/>
              <a:t>contenute</a:t>
            </a:r>
            <a:r>
              <a:rPr lang="en-US" sz="1275" dirty="0"/>
              <a:t> </a:t>
            </a:r>
            <a:r>
              <a:rPr lang="en-US" sz="1275" dirty="0" err="1"/>
              <a:t>utilizzando</a:t>
            </a:r>
            <a:r>
              <a:rPr lang="en-US" sz="1275" dirty="0"/>
              <a:t> il database </a:t>
            </a:r>
            <a:r>
              <a:rPr lang="en-US" sz="1275" dirty="0" err="1"/>
              <a:t>CosIng</a:t>
            </a:r>
            <a:r>
              <a:rPr lang="en-US" sz="1275" dirty="0"/>
              <a:t> </a:t>
            </a:r>
            <a:r>
              <a:rPr lang="en-US" sz="1275" dirty="0" err="1"/>
              <a:t>della</a:t>
            </a:r>
            <a:r>
              <a:rPr lang="en-US" sz="1275" dirty="0"/>
              <a:t> </a:t>
            </a:r>
            <a:r>
              <a:rPr lang="en-US" sz="1275" dirty="0" err="1"/>
              <a:t>Commissione</a:t>
            </a:r>
            <a:r>
              <a:rPr lang="en-US" sz="1275" dirty="0"/>
              <a:t> </a:t>
            </a:r>
            <a:r>
              <a:rPr lang="en-US" sz="1275" dirty="0" err="1"/>
              <a:t>europea</a:t>
            </a:r>
            <a:r>
              <a:rPr lang="en-US" sz="1275" dirty="0"/>
              <a:t> e </a:t>
            </a:r>
            <a:r>
              <a:rPr lang="en-US" sz="1275" dirty="0" err="1"/>
              <a:t>altre</a:t>
            </a:r>
            <a:r>
              <a:rPr lang="en-US" sz="1275" dirty="0"/>
              <a:t> </a:t>
            </a:r>
            <a:r>
              <a:rPr lang="en-US" sz="1275" dirty="0" err="1"/>
              <a:t>fonti</a:t>
            </a:r>
            <a:r>
              <a:rPr lang="en-US" sz="1275" dirty="0"/>
              <a:t>.</a:t>
            </a:r>
          </a:p>
        </p:txBody>
      </p:sp>
      <p:sp>
        <p:nvSpPr>
          <p:cNvPr id="50" name="TextBox 49">
            <a:extLst>
              <a:ext uri="{FF2B5EF4-FFF2-40B4-BE49-F238E27FC236}">
                <a16:creationId xmlns:a16="http://schemas.microsoft.com/office/drawing/2014/main" id="{B7E586A1-176C-43A5-A3F8-86C0E3DAFB10}"/>
              </a:ext>
            </a:extLst>
          </p:cNvPr>
          <p:cNvSpPr txBox="1"/>
          <p:nvPr/>
        </p:nvSpPr>
        <p:spPr>
          <a:xfrm>
            <a:off x="4444863" y="994808"/>
            <a:ext cx="652097" cy="369332"/>
          </a:xfrm>
          <a:prstGeom prst="rect">
            <a:avLst/>
          </a:prstGeom>
          <a:noFill/>
        </p:spPr>
        <p:txBody>
          <a:bodyPr wrap="square" rtlCol="0">
            <a:spAutoFit/>
          </a:bodyPr>
          <a:lstStyle/>
          <a:p>
            <a:pPr algn="ctr">
              <a:spcAft>
                <a:spcPts val="450"/>
              </a:spcAft>
            </a:pPr>
            <a:r>
              <a:rPr lang="en-GB" dirty="0">
                <a:latin typeface="Century Gothic" panose="020B0502020202020204" pitchFamily="34" charset="0"/>
              </a:rPr>
              <a:t>1</a:t>
            </a:r>
            <a:endParaRPr lang="it-IT">
              <a:latin typeface="Century Gothic" panose="020B0502020202020204" pitchFamily="34" charset="0"/>
            </a:endParaRPr>
          </a:p>
        </p:txBody>
      </p:sp>
    </p:spTree>
    <p:extLst>
      <p:ext uri="{BB962C8B-B14F-4D97-AF65-F5344CB8AC3E}">
        <p14:creationId xmlns:p14="http://schemas.microsoft.com/office/powerpoint/2010/main" val="3032017120"/>
      </p:ext>
    </p:extLst>
  </p:cSld>
  <p:clrMapOvr>
    <a:masterClrMapping/>
  </p:clrMapOvr>
</p:sld>
</file>

<file path=ppt/theme/theme1.xml><?xml version="1.0" encoding="utf-8"?>
<a:theme xmlns:a="http://schemas.openxmlformats.org/drawingml/2006/main" name="blank_med">
  <a:themeElements>
    <a:clrScheme name="Thème Office 13">
      <a:dk1>
        <a:srgbClr val="808080"/>
      </a:dk1>
      <a:lt1>
        <a:srgbClr val="FFFFFF"/>
      </a:lt1>
      <a:dk2>
        <a:srgbClr val="008BD2"/>
      </a:dk2>
      <a:lt2>
        <a:srgbClr val="808080"/>
      </a:lt2>
      <a:accent1>
        <a:srgbClr val="008BD2"/>
      </a:accent1>
      <a:accent2>
        <a:srgbClr val="FFDD00"/>
      </a:accent2>
      <a:accent3>
        <a:srgbClr val="FFFFFF"/>
      </a:accent3>
      <a:accent4>
        <a:srgbClr val="6C6C6C"/>
      </a:accent4>
      <a:accent5>
        <a:srgbClr val="AAC4E5"/>
      </a:accent5>
      <a:accent6>
        <a:srgbClr val="E7C800"/>
      </a:accent6>
      <a:hlink>
        <a:srgbClr val="C0A686"/>
      </a:hlink>
      <a:folHlink>
        <a:srgbClr val="164194"/>
      </a:folHlink>
    </a:clrScheme>
    <a:fontScheme name="Personnalisé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èm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èm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èm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ème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èm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èm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èm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èm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èm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hème Office 13">
        <a:dk1>
          <a:srgbClr val="808080"/>
        </a:dk1>
        <a:lt1>
          <a:srgbClr val="FFFFFF"/>
        </a:lt1>
        <a:dk2>
          <a:srgbClr val="008BD2"/>
        </a:dk2>
        <a:lt2>
          <a:srgbClr val="808080"/>
        </a:lt2>
        <a:accent1>
          <a:srgbClr val="008BD2"/>
        </a:accent1>
        <a:accent2>
          <a:srgbClr val="FFDD00"/>
        </a:accent2>
        <a:accent3>
          <a:srgbClr val="FFFFFF"/>
        </a:accent3>
        <a:accent4>
          <a:srgbClr val="6C6C6C"/>
        </a:accent4>
        <a:accent5>
          <a:srgbClr val="AAC4E5"/>
        </a:accent5>
        <a:accent6>
          <a:srgbClr val="E7C800"/>
        </a:accent6>
        <a:hlink>
          <a:srgbClr val="C0A686"/>
        </a:hlink>
        <a:folHlink>
          <a:srgbClr val="1641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blank_med</Template>
  <TotalTime>1473</TotalTime>
  <Words>2989</Words>
  <Application>Microsoft Macintosh PowerPoint</Application>
  <PresentationFormat>Presentazione su schermo (4:3)</PresentationFormat>
  <Paragraphs>311</Paragraphs>
  <Slides>63</Slides>
  <Notes>14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63</vt:i4>
      </vt:variant>
    </vt:vector>
  </HeadingPairs>
  <TitlesOfParts>
    <vt:vector size="70" baseType="lpstr">
      <vt:lpstr>Montserrat Hairline</vt:lpstr>
      <vt:lpstr>Arial</vt:lpstr>
      <vt:lpstr>Calibri</vt:lpstr>
      <vt:lpstr>Century Gothic</vt:lpstr>
      <vt:lpstr>Verdana</vt:lpstr>
      <vt:lpstr>Wingdings</vt:lpstr>
      <vt:lpstr>blank_med</vt:lpstr>
      <vt:lpstr>Presentazione standard di PowerPoint</vt:lpstr>
      <vt:lpstr>Digital innovation e Open Data  Contesto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PRIMI PASSI</vt:lpstr>
      <vt:lpstr>Presentazione standard di PowerPoint</vt:lpstr>
      <vt:lpstr>METODI   DESIGN THINKING</vt:lpstr>
      <vt:lpstr>Presentazione standard di PowerPoint</vt:lpstr>
      <vt:lpstr>FASI</vt:lpstr>
      <vt:lpstr>Presentazione standard di PowerPoint</vt:lpstr>
      <vt:lpstr>Presentazione standard di PowerPoint</vt:lpstr>
      <vt:lpstr>Presentazione standard di PowerPoint</vt:lpstr>
      <vt:lpstr>Presentazione standard di PowerPoint</vt:lpstr>
      <vt:lpstr>I modelli</vt:lpstr>
      <vt:lpstr>Modello delle 3 i</vt:lpstr>
      <vt:lpstr>Inspiration</vt:lpstr>
      <vt:lpstr>Ideation:    Per avere una buona idea prima bisogna avere molte idee</vt:lpstr>
      <vt:lpstr>Implementation</vt:lpstr>
      <vt:lpstr>Il modello HCD</vt:lpstr>
      <vt:lpstr>Presentazione standard di PowerPoint</vt:lpstr>
      <vt:lpstr>Hear</vt:lpstr>
      <vt:lpstr>Create</vt:lpstr>
      <vt:lpstr>Deliver</vt:lpstr>
      <vt:lpstr>Il modello dell'Hasso-Plattner Institute </vt:lpstr>
      <vt:lpstr>Presentazione standard di PowerPoint</vt:lpstr>
      <vt:lpstr>Presentazione standard di PowerPoint</vt:lpstr>
      <vt:lpstr>Il modello delle “4 D” o del Doppio Diamante </vt:lpstr>
      <vt:lpstr>Design Thinking e Lean</vt:lpstr>
      <vt:lpstr>Lean Design Thinking</vt:lpstr>
      <vt:lpstr>Gli strumenti</vt:lpstr>
      <vt:lpstr>Strumenti nella fase dell'Inspiration </vt:lpstr>
      <vt:lpstr>Osservazione e registrazione sul posto </vt:lpstr>
      <vt:lpstr>Mind Map e altri tipi di Mappe Informative </vt:lpstr>
      <vt:lpstr>Personas </vt:lpstr>
      <vt:lpstr>Presentazione standard di PowerPoint</vt:lpstr>
      <vt:lpstr>Il canvas</vt:lpstr>
      <vt:lpstr>BMC</vt:lpstr>
      <vt:lpstr>Strumenti nella fase dell’Ideate </vt:lpstr>
      <vt:lpstr>Presentazione standard di PowerPoint</vt:lpstr>
      <vt:lpstr>Strumenti nella fase dell’Implementation </vt:lpstr>
      <vt:lpstr>Presentazione standard di PowerPoint</vt:lpstr>
      <vt:lpstr>FOCUS SULLA PROTOTIPAZIONE</vt:lpstr>
      <vt:lpstr>Presentazione standard di PowerPoint</vt:lpstr>
      <vt:lpstr>Presentazione standard di PowerPoint</vt:lpstr>
      <vt:lpstr>Presentazione standard di PowerPoint</vt:lpstr>
      <vt:lpstr>Presentazione standard di PowerPoint</vt:lpstr>
      <vt:lpstr>Presentazione standard di PowerPoint</vt:lpstr>
      <vt:lpstr>Qualche suggerimento per ridurre gli errori</vt:lpstr>
      <vt:lpstr>Presentazione standard di PowerPoint</vt:lpstr>
      <vt:lpstr>Presentazione standard di PowerPoint</vt:lpstr>
      <vt:lpstr>Presentazione standard di PowerPoint</vt:lpstr>
      <vt:lpstr>Presentazione standard di PowerPoint</vt:lpstr>
      <vt:lpstr>Consigli finali </vt:lpstr>
      <vt:lpstr>Presentazione standard di PowerPoint</vt:lpstr>
      <vt:lpstr>Presentazione standard di PowerPoint</vt:lpstr>
    </vt:vector>
  </TitlesOfParts>
  <Company>CR PACA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Power Point Sous-titre</dc:title>
  <dc:creator>Mélanie PHAN</dc:creator>
  <cp:lastModifiedBy>Giovanni Vaia</cp:lastModifiedBy>
  <cp:revision>98</cp:revision>
  <dcterms:created xsi:type="dcterms:W3CDTF">2012-02-17T13:58:30Z</dcterms:created>
  <dcterms:modified xsi:type="dcterms:W3CDTF">2020-11-30T15:46:48Z</dcterms:modified>
</cp:coreProperties>
</file>